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1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1"/>
  </p:sldMasterIdLst>
  <p:notesMasterIdLst>
    <p:notesMasterId r:id="rId44"/>
  </p:notesMasterIdLst>
  <p:handoutMasterIdLst>
    <p:handoutMasterId r:id="rId45"/>
  </p:handoutMasterIdLst>
  <p:sldIdLst>
    <p:sldId id="1396" r:id="rId2"/>
    <p:sldId id="1505" r:id="rId3"/>
    <p:sldId id="1507" r:id="rId4"/>
    <p:sldId id="1508" r:id="rId5"/>
    <p:sldId id="1509" r:id="rId6"/>
    <p:sldId id="1363" r:id="rId7"/>
    <p:sldId id="1462" r:id="rId8"/>
    <p:sldId id="1503" r:id="rId9"/>
    <p:sldId id="1501" r:id="rId10"/>
    <p:sldId id="1425" r:id="rId11"/>
    <p:sldId id="1456" r:id="rId12"/>
    <p:sldId id="1424" r:id="rId13"/>
    <p:sldId id="1428" r:id="rId14"/>
    <p:sldId id="1429" r:id="rId15"/>
    <p:sldId id="1450" r:id="rId16"/>
    <p:sldId id="1430" r:id="rId17"/>
    <p:sldId id="1440" r:id="rId18"/>
    <p:sldId id="1434" r:id="rId19"/>
    <p:sldId id="1431" r:id="rId20"/>
    <p:sldId id="1433" r:id="rId21"/>
    <p:sldId id="1432" r:id="rId22"/>
    <p:sldId id="1439" r:id="rId23"/>
    <p:sldId id="1407" r:id="rId24"/>
    <p:sldId id="1458" r:id="rId25"/>
    <p:sldId id="1421" r:id="rId26"/>
    <p:sldId id="1408" r:id="rId27"/>
    <p:sldId id="1442" r:id="rId28"/>
    <p:sldId id="1454" r:id="rId29"/>
    <p:sldId id="1443" r:id="rId30"/>
    <p:sldId id="1435" r:id="rId31"/>
    <p:sldId id="1447" r:id="rId32"/>
    <p:sldId id="1448" r:id="rId33"/>
    <p:sldId id="1436" r:id="rId34"/>
    <p:sldId id="1437" r:id="rId35"/>
    <p:sldId id="1409" r:id="rId36"/>
    <p:sldId id="1445" r:id="rId37"/>
    <p:sldId id="1446" r:id="rId38"/>
    <p:sldId id="1449" r:id="rId39"/>
    <p:sldId id="1510" r:id="rId40"/>
    <p:sldId id="1457" r:id="rId41"/>
    <p:sldId id="1452" r:id="rId42"/>
    <p:sldId id="1373" r:id="rId43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0" name="Author" initials="A" lastIdx="0" clrIdx="1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bg2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C919"/>
    <a:srgbClr val="6E6E6D"/>
    <a:srgbClr val="1E275C"/>
    <a:srgbClr val="001E60"/>
    <a:srgbClr val="E6E6E6"/>
    <a:srgbClr val="0095C8"/>
    <a:srgbClr val="E1B81C"/>
    <a:srgbClr val="E4002B"/>
    <a:srgbClr val="002060"/>
    <a:srgbClr val="84B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2791" autoAdjust="0"/>
  </p:normalViewPr>
  <p:slideViewPr>
    <p:cSldViewPr>
      <p:cViewPr varScale="1">
        <p:scale>
          <a:sx n="82" d="100"/>
          <a:sy n="82" d="100"/>
        </p:scale>
        <p:origin x="448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howGuides="1">
      <p:cViewPr>
        <p:scale>
          <a:sx n="130" d="100"/>
          <a:sy n="130" d="100"/>
        </p:scale>
        <p:origin x="2064" y="-11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/>
              <a:t>CRMUG Summit 2017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58CAF0-866C-41B3-A854-572A2A51FA6A}" type="datetime8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3/28/2019 1:54 PM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 ftr="0"/>
</p:handoutMaster>
</file>

<file path=ppt/media/hdphoto1.wdp>
</file>

<file path=ppt/media/hdphoto2.wdp>
</file>

<file path=ppt/media/hdphoto3.wdp>
</file>

<file path=ppt/media/image1.jpg>
</file>

<file path=ppt/media/image10.jpg>
</file>

<file path=ppt/media/image11.png>
</file>

<file path=ppt/media/image12.gif>
</file>

<file path=ppt/media/image13.png>
</file>

<file path=ppt/media/image14.gif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CRMUG Summit 2017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058EF5B-311B-4148-8831-2D28534D49CD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7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 ftr="0"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CRMUG Summit 2017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058EF5B-311B-4148-8831-2D28534D49CD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418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06AC14E-B9CB-40B2-890A-DE3B551703F9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3229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CRMUG Summit EMEA 2017</a:t>
            </a:r>
          </a:p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0556E838-DEE2-42EF-A6FF-195B0612DDBE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7103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02A3604C-CECE-4D09-A711-D0791298311C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680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06AC14E-B9CB-40B2-890A-DE3B551703F9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6380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06AC14E-B9CB-40B2-890A-DE3B551703F9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8733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06AC14E-B9CB-40B2-890A-DE3B551703F9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3010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06AC14E-B9CB-40B2-890A-DE3B551703F9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4974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06AC14E-B9CB-40B2-890A-DE3B551703F9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2219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CRMUG Summit EMEA 2017</a:t>
            </a:r>
          </a:p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0556E838-DEE2-42EF-A6FF-195B0612DDBE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9965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06AC14E-B9CB-40B2-890A-DE3B551703F9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95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CRMUG Summit 2017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058EF5B-311B-4148-8831-2D28534D49CD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7500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06AC14E-B9CB-40B2-890A-DE3B551703F9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0622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06AC14E-B9CB-40B2-890A-DE3B551703F9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4792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02A3604C-CECE-4D09-A711-D0791298311C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8830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06AC14E-B9CB-40B2-890A-DE3B551703F9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9088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CRMUG Summit 2017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058EF5B-311B-4148-8831-2D28534D49CD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64123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02A3604C-CECE-4D09-A711-D0791298311C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4618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06AC14E-B9CB-40B2-890A-DE3B551703F9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2531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CRMUG Summit 2017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058EF5B-311B-4148-8831-2D28534D49CD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243097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06AC14E-B9CB-40B2-890A-DE3B551703F9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62148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CRMUG Summit EMEA 2017</a:t>
            </a:r>
          </a:p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0556E838-DEE2-42EF-A6FF-195B0612DDBE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360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CRMUG Summit 2017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058EF5B-311B-4148-8831-2D28534D49CD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28488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06AC14E-B9CB-40B2-890A-DE3B551703F9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55551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06AC14E-B9CB-40B2-890A-DE3B551703F9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90745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06AC14E-B9CB-40B2-890A-DE3B551703F9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32382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06AC14E-B9CB-40B2-890A-DE3B551703F9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58885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02A3604C-CECE-4D09-A711-D0791298311C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39777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06AC14E-B9CB-40B2-890A-DE3B551703F9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19369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CRMUG Summit EMEA 2017</a:t>
            </a:r>
          </a:p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0556E838-DEE2-42EF-A6FF-195B0612DDBE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98781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06AC14E-B9CB-40B2-890A-DE3B551703F9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16126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06AC14E-B9CB-40B2-890A-DE3B551703F9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8290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06AC14E-B9CB-40B2-890A-DE3B551703F9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86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CRMUG Summit 2017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058EF5B-311B-4148-8831-2D28534D49CD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09108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CF755C18-E55A-414E-AC9F-199608F14225}" type="datetime8">
              <a:rPr lang="en-US" smtClean="0">
                <a:solidFill>
                  <a:prstClr val="black"/>
                </a:solidFill>
              </a:rPr>
              <a:t>3/28/2019 1:53 PM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42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5852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CRMUG Summit 2017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058EF5B-311B-4148-8831-2D28534D49CD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5543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02A3604C-CECE-4D09-A711-D0791298311C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9229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C6B1E4-98EC-4312-8FF0-D36B8081355F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3/28/2019 1:53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87846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7C6B1E4-98EC-4312-8FF0-D36B8081355F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2217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endParaRPr lang="nl-NL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CRMUG Summit 2017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058EF5B-311B-4148-8831-2D28534D49CD}" type="datetime8">
              <a:rPr lang="en-US" smtClean="0"/>
              <a:t>3/28/2019 1:53 PM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830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Walk-i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88385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orient="horz" pos="105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1837" y="754062"/>
            <a:ext cx="6565073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Video title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E5AAFEFE-F082-48D3-94C7-E9C17477189C}"/>
              </a:ext>
            </a:extLst>
          </p:cNvPr>
          <p:cNvSpPr txBox="1">
            <a:spLocks/>
          </p:cNvSpPr>
          <p:nvPr userDrawn="1"/>
        </p:nvSpPr>
        <p:spPr bwMode="black">
          <a:xfrm>
            <a:off x="7569053" y="6294130"/>
            <a:ext cx="4630144" cy="526298"/>
          </a:xfrm>
          <a:prstGeom prst="rect">
            <a:avLst/>
          </a:prstGeom>
          <a:noFill/>
        </p:spPr>
        <p:txBody>
          <a:bodyPr vert="horz" wrap="square" lIns="182880" tIns="146304" rIns="182880" bIns="146304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800" kern="1200" spc="0" baseline="0">
                <a:solidFill>
                  <a:schemeClr val="bg2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3F454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@DAVERUIJTER |</a:t>
            </a:r>
          </a:p>
        </p:txBody>
      </p:sp>
      <p:pic>
        <p:nvPicPr>
          <p:cNvPr id="4" name="Picture 6" descr="Afbeeldingsresultaat voor twitter">
            <a:extLst>
              <a:ext uri="{FF2B5EF4-FFF2-40B4-BE49-F238E27FC236}">
                <a16:creationId xmlns:a16="http://schemas.microsoft.com/office/drawing/2014/main" id="{9F681F06-E993-4667-B0EF-EF4028A91FE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duotone>
              <a:prstClr val="black"/>
              <a:srgbClr val="403C35">
                <a:lumMod val="50000"/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1453" y="6475765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93208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1837" y="1668462"/>
            <a:ext cx="73152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0-50 Right Photo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8237" y="1938"/>
            <a:ext cx="6216650" cy="6992587"/>
          </a:xfrm>
          <a:blipFill>
            <a:blip r:embed="rId3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effectLst/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1837" y="1668462"/>
            <a:ext cx="5029201" cy="738664"/>
          </a:xfrm>
        </p:spPr>
        <p:txBody>
          <a:bodyPr wrap="square">
            <a:spAutoFit/>
          </a:bodyPr>
          <a:lstStyle>
            <a:lvl1pPr>
              <a:defRPr sz="40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</p:spTree>
    <p:extLst>
      <p:ext uri="{BB962C8B-B14F-4D97-AF65-F5344CB8AC3E}">
        <p14:creationId xmlns:p14="http://schemas.microsoft.com/office/powerpoint/2010/main" val="41256827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50-50 Right Photo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8237" y="1938"/>
            <a:ext cx="6216650" cy="6992587"/>
          </a:xfrm>
          <a:blipFill>
            <a:blip r:embed="rId3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effectLst/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1837" y="1668462"/>
            <a:ext cx="5029201" cy="738664"/>
          </a:xfrm>
        </p:spPr>
        <p:txBody>
          <a:bodyPr wrap="square">
            <a:spAutoFit/>
          </a:bodyPr>
          <a:lstStyle>
            <a:lvl1pPr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</p:spTree>
    <p:extLst>
      <p:ext uri="{BB962C8B-B14F-4D97-AF65-F5344CB8AC3E}">
        <p14:creationId xmlns:p14="http://schemas.microsoft.com/office/powerpoint/2010/main" val="224084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1929" y="906462"/>
            <a:ext cx="11432274" cy="91757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731837" y="1832345"/>
            <a:ext cx="11430000" cy="1995931"/>
          </a:xfrm>
        </p:spPr>
        <p:txBody>
          <a:bodyPr/>
          <a:lstStyle>
            <a:lvl1pPr marL="0" indent="0">
              <a:buNone/>
              <a:defRPr sz="330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losing logo slide_colo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 Box 3">
            <a:extLst>
              <a:ext uri="{FF2B5EF4-FFF2-40B4-BE49-F238E27FC236}">
                <a16:creationId xmlns:a16="http://schemas.microsoft.com/office/drawing/2014/main" id="{C07160F8-22D1-4D5D-834C-C9C3715927BB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 2019 Dynamic Communities.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12809625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ck Notes slide Layout">
    <p:bg bwMode="black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731927" y="1687566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000" spc="-51" baseline="0">
                <a:solidFill>
                  <a:srgbClr val="1E275C"/>
                </a:soli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Walk-i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5" hasCustomPrompt="1"/>
          </p:nvPr>
        </p:nvSpPr>
        <p:spPr bwMode="black">
          <a:xfrm>
            <a:off x="693737" y="1581172"/>
            <a:ext cx="10782300" cy="2144690"/>
          </a:xfrm>
        </p:spPr>
        <p:txBody>
          <a:bodyPr lIns="182880" tIns="146304" rIns="182880" bIns="146304"/>
          <a:lstStyle>
            <a:lvl1pPr marL="0" indent="0" algn="ctr">
              <a:lnSpc>
                <a:spcPct val="70000"/>
              </a:lnSpc>
              <a:buNone/>
              <a:defRPr sz="8500" spc="-300">
                <a:solidFill>
                  <a:schemeClr val="bg2"/>
                </a:solidFill>
                <a:effectLst>
                  <a:outerShdw blurRad="190500" dist="50800" dir="5400000" algn="ctr" rotWithShape="0">
                    <a:schemeClr val="bg1">
                      <a:alpha val="50000"/>
                    </a:schemeClr>
                  </a:outerShdw>
                </a:effectLst>
                <a:latin typeface="+mj-lt"/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 hasCustomPrompt="1"/>
          </p:nvPr>
        </p:nvSpPr>
        <p:spPr bwMode="black">
          <a:xfrm>
            <a:off x="693736" y="4030662"/>
            <a:ext cx="10782300" cy="683264"/>
          </a:xfrm>
        </p:spPr>
        <p:txBody>
          <a:bodyPr lIns="182880" tIns="146304" rIns="182880" bIns="146304"/>
          <a:lstStyle>
            <a:lvl1pPr marL="0" indent="0" algn="ctr">
              <a:buNone/>
              <a:defRPr sz="2800" b="1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D4E825C2-7412-4C9E-9348-793484AC159A}"/>
              </a:ext>
            </a:extLst>
          </p:cNvPr>
          <p:cNvSpPr txBox="1">
            <a:spLocks/>
          </p:cNvSpPr>
          <p:nvPr userDrawn="1"/>
        </p:nvSpPr>
        <p:spPr bwMode="black">
          <a:xfrm>
            <a:off x="7569053" y="6294130"/>
            <a:ext cx="4630144" cy="526298"/>
          </a:xfrm>
          <a:prstGeom prst="rect">
            <a:avLst/>
          </a:prstGeom>
          <a:noFill/>
        </p:spPr>
        <p:txBody>
          <a:bodyPr vert="horz" wrap="square" lIns="182880" tIns="146304" rIns="182880" bIns="146304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800" kern="1200" spc="0" baseline="0">
                <a:solidFill>
                  <a:schemeClr val="bg2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3F454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@DAVERUIJTER |</a:t>
            </a:r>
          </a:p>
        </p:txBody>
      </p:sp>
      <p:pic>
        <p:nvPicPr>
          <p:cNvPr id="6" name="Picture 6" descr="Afbeeldingsresultaat voor twitter">
            <a:extLst>
              <a:ext uri="{FF2B5EF4-FFF2-40B4-BE49-F238E27FC236}">
                <a16:creationId xmlns:a16="http://schemas.microsoft.com/office/drawing/2014/main" id="{91B175B0-6D0D-4D93-8504-BFFEF8F43C6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duotone>
              <a:prstClr val="black"/>
              <a:srgbClr val="403C35">
                <a:lumMod val="50000"/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1453" y="6475765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31404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orient="horz" pos="105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C5D0A-D8AD-48FC-84EC-F4268D86A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8955244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4298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Photo_O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 userDrawn="1">
            <p:ph type="body" sz="quarter" idx="14" hasCustomPrompt="1"/>
          </p:nvPr>
        </p:nvSpPr>
        <p:spPr bwMode="black">
          <a:xfrm>
            <a:off x="730248" y="3503664"/>
            <a:ext cx="6635751" cy="1188701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E2DC5A-FA40-466F-9392-371D4E5740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black">
          <a:xfrm>
            <a:off x="731837" y="1668462"/>
            <a:ext cx="6634162" cy="960263"/>
          </a:xfrm>
        </p:spPr>
        <p:txBody>
          <a:bodyPr lIns="182880" tIns="146304" rIns="182880" bIns="146304"/>
          <a:lstStyle>
            <a:lvl1pPr marL="0" indent="0">
              <a:buNone/>
              <a:defRPr sz="48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8866701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39864" y="2582862"/>
            <a:ext cx="11345773" cy="2092881"/>
          </a:xfrm>
        </p:spPr>
        <p:txBody>
          <a:bodyPr wrap="square"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31927" y="1820862"/>
            <a:ext cx="11345773" cy="2092881"/>
          </a:xfrm>
        </p:spPr>
        <p:txBody>
          <a:bodyPr wrap="square">
            <a:spAutoFit/>
          </a:bodyPr>
          <a:lstStyle>
            <a:lvl1pPr>
              <a:defRPr sz="4000"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222285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wo Column 2-color Non-bullete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48332" y="2582862"/>
            <a:ext cx="4631706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231775" indent="0">
              <a:buNone/>
              <a:tabLst/>
              <a:defRPr sz="2000">
                <a:solidFill>
                  <a:schemeClr val="tx2"/>
                </a:solidFill>
              </a:defRPr>
            </a:lvl3pPr>
            <a:lvl4pPr marL="460375" indent="0">
              <a:buNone/>
              <a:defRPr>
                <a:solidFill>
                  <a:schemeClr val="tx2"/>
                </a:solidFill>
              </a:defRPr>
            </a:lvl4pPr>
            <a:lvl5pPr marL="685800" indent="0">
              <a:buNone/>
              <a:tabLst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370637" y="2582862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231775" indent="0">
              <a:buNone/>
              <a:tabLst/>
              <a:defRPr sz="2000">
                <a:solidFill>
                  <a:schemeClr val="tx2"/>
                </a:solidFill>
              </a:defRPr>
            </a:lvl3pPr>
            <a:lvl4pPr marL="460375" indent="0">
              <a:buNone/>
              <a:defRPr>
                <a:solidFill>
                  <a:schemeClr val="tx2"/>
                </a:solidFill>
              </a:defRPr>
            </a:lvl4pPr>
            <a:lvl5pPr marL="685800" indent="0">
              <a:buNone/>
              <a:tabLst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88183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lumn 2-color Non-bullete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48332" y="2582862"/>
            <a:ext cx="4631706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231775" indent="0">
              <a:buNone/>
              <a:tabLst/>
              <a:defRPr sz="2000">
                <a:solidFill>
                  <a:schemeClr val="tx2"/>
                </a:solidFill>
              </a:defRPr>
            </a:lvl3pPr>
            <a:lvl4pPr marL="460375" indent="0">
              <a:buNone/>
              <a:defRPr>
                <a:solidFill>
                  <a:schemeClr val="tx2"/>
                </a:solidFill>
              </a:defRPr>
            </a:lvl4pPr>
            <a:lvl5pPr marL="685800" indent="0">
              <a:buNone/>
              <a:tabLst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370637" y="2582862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231775" indent="0">
              <a:buNone/>
              <a:tabLst/>
              <a:defRPr sz="2000">
                <a:solidFill>
                  <a:schemeClr val="tx2"/>
                </a:solidFill>
              </a:defRPr>
            </a:lvl3pPr>
            <a:lvl4pPr marL="460375" indent="0">
              <a:buNone/>
              <a:defRPr>
                <a:solidFill>
                  <a:schemeClr val="tx2"/>
                </a:solidFill>
              </a:defRPr>
            </a:lvl4pPr>
            <a:lvl5pPr marL="685800" indent="0">
              <a:buNone/>
              <a:tabLst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560959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lumn 2-color Non-bullete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48332" y="2582862"/>
            <a:ext cx="4631706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chemeClr val="tx1"/>
                </a:solidFill>
              </a:defRPr>
            </a:lvl1pPr>
            <a:lvl2pPr marL="0" indent="0">
              <a:buNone/>
              <a:defRPr sz="2000">
                <a:solidFill>
                  <a:schemeClr val="tx1"/>
                </a:solidFill>
              </a:defRPr>
            </a:lvl2pPr>
            <a:lvl3pPr marL="231775" indent="0">
              <a:buNone/>
              <a:tabLst/>
              <a:defRPr sz="2000">
                <a:solidFill>
                  <a:schemeClr val="tx1"/>
                </a:solidFill>
              </a:defRPr>
            </a:lvl3pPr>
            <a:lvl4pPr marL="460375" indent="0">
              <a:buNone/>
              <a:defRPr>
                <a:solidFill>
                  <a:schemeClr val="tx1"/>
                </a:solidFill>
              </a:defRPr>
            </a:lvl4pPr>
            <a:lvl5pPr marL="685800" indent="0">
              <a:buNone/>
              <a:tabLst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370637" y="2582862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chemeClr val="tx1"/>
                </a:solidFill>
              </a:defRPr>
            </a:lvl1pPr>
            <a:lvl2pPr marL="0" indent="0">
              <a:buNone/>
              <a:defRPr sz="2000">
                <a:solidFill>
                  <a:schemeClr val="tx1"/>
                </a:solidFill>
              </a:defRPr>
            </a:lvl2pPr>
            <a:lvl3pPr marL="231775" indent="0">
              <a:buNone/>
              <a:tabLst/>
              <a:defRPr sz="2000">
                <a:solidFill>
                  <a:schemeClr val="tx1"/>
                </a:solidFill>
              </a:defRPr>
            </a:lvl3pPr>
            <a:lvl4pPr marL="460375" indent="0">
              <a:buNone/>
              <a:defRPr>
                <a:solidFill>
                  <a:schemeClr val="tx1"/>
                </a:solidFill>
              </a:defRPr>
            </a:lvl4pPr>
            <a:lvl5pPr marL="685800" indent="0">
              <a:buNone/>
              <a:tabLst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1837" y="754062"/>
            <a:ext cx="11506200" cy="917575"/>
          </a:xfrm>
        </p:spPr>
        <p:txBody>
          <a:bodyPr/>
          <a:lstStyle>
            <a:lvl1pPr>
              <a:defRPr b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27038" y="1668462"/>
            <a:ext cx="3581400" cy="1957459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400" spc="-100" baseline="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922837" y="1668462"/>
            <a:ext cx="6858000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 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CEDAC8AC-5DA3-4191-B064-35535D588193}"/>
              </a:ext>
            </a:extLst>
          </p:cNvPr>
          <p:cNvSpPr txBox="1">
            <a:spLocks/>
          </p:cNvSpPr>
          <p:nvPr userDrawn="1"/>
        </p:nvSpPr>
        <p:spPr bwMode="black">
          <a:xfrm>
            <a:off x="7513637" y="6294130"/>
            <a:ext cx="4630144" cy="526298"/>
          </a:xfrm>
          <a:prstGeom prst="rect">
            <a:avLst/>
          </a:prstGeom>
          <a:solidFill>
            <a:srgbClr val="F2C919"/>
          </a:solidFill>
        </p:spPr>
        <p:txBody>
          <a:bodyPr vert="horz" wrap="square" lIns="182880" tIns="146304" rIns="182880" bIns="146304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800" kern="1200" spc="0" baseline="0">
                <a:solidFill>
                  <a:schemeClr val="bg2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3F454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@DAVERUIJTER | AMSTERDAM | 27-29 MARCH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927" y="754062"/>
            <a:ext cx="11432276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731836" y="1671639"/>
            <a:ext cx="11430001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5" name="Group 4" hidden="1"/>
          <p:cNvGrpSpPr/>
          <p:nvPr userDrawn="1"/>
        </p:nvGrpSpPr>
        <p:grpSpPr>
          <a:xfrm>
            <a:off x="12619037" y="0"/>
            <a:ext cx="952400" cy="5766965"/>
            <a:chOff x="12618968" y="0"/>
            <a:chExt cx="952400" cy="5766965"/>
          </a:xfrm>
        </p:grpSpPr>
        <p:grpSp>
          <p:nvGrpSpPr>
            <p:cNvPr id="6" name="Group 5"/>
            <p:cNvGrpSpPr/>
            <p:nvPr userDrawn="1"/>
          </p:nvGrpSpPr>
          <p:grpSpPr>
            <a:xfrm rot="5400000">
              <a:off x="11582060" y="1045295"/>
              <a:ext cx="2703053" cy="629235"/>
              <a:chOff x="1586734" y="4543426"/>
              <a:chExt cx="2703053" cy="629235"/>
            </a:xfrm>
          </p:grpSpPr>
          <p:sp>
            <p:nvSpPr>
              <p:cNvPr id="14" name="Rectangle 13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Blue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G:0 B:77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5" name="Rectangle 14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R:5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 G:124 B:193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6" name="Rectangle 15"/>
              <p:cNvSpPr/>
              <p:nvPr userDrawn="1"/>
            </p:nvSpPr>
            <p:spPr bwMode="auto">
              <a:xfrm>
                <a:off x="3419856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28302">
                          <a:schemeClr val="bg1"/>
                        </a:gs>
                        <a:gs pos="67000">
                          <a:schemeClr val="bg1"/>
                        </a:gs>
                      </a:gsLst>
                      <a:lin ang="5400000" scaled="1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Red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8302">
                          <a:schemeClr val="bg1"/>
                        </a:gs>
                        <a:gs pos="67000">
                          <a:schemeClr val="bg1"/>
                        </a:gs>
                      </a:gsLst>
                      <a:lin ang="5400000" scaled="1"/>
                    </a:gradFill>
                    <a:ea typeface="Segoe UI" pitchFamily="34" charset="0"/>
                    <a:cs typeface="Segoe UI" pitchFamily="34" charset="0"/>
                  </a:rPr>
                  <a:t>R:237</a:t>
                </a:r>
                <a:r>
                  <a:rPr lang="en-US" sz="500" baseline="0" dirty="0">
                    <a:gradFill>
                      <a:gsLst>
                        <a:gs pos="28302">
                          <a:schemeClr val="bg1"/>
                        </a:gs>
                        <a:gs pos="67000">
                          <a:schemeClr val="bg1"/>
                        </a:gs>
                      </a:gsLst>
                      <a:lin ang="5400000" scaled="1"/>
                    </a:gradFill>
                    <a:ea typeface="Segoe UI" pitchFamily="34" charset="0"/>
                    <a:cs typeface="Segoe UI" pitchFamily="34" charset="0"/>
                  </a:rPr>
                  <a:t> G:38 B:36</a:t>
                </a:r>
                <a:endParaRPr lang="en-US" sz="500" dirty="0">
                  <a:gradFill>
                    <a:gsLst>
                      <a:gs pos="28302">
                        <a:schemeClr val="bg1"/>
                      </a:gs>
                      <a:gs pos="67000">
                        <a:schemeClr val="bg1"/>
                      </a:gs>
                    </a:gsLst>
                    <a:lin ang="5400000" scaled="1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7" name="Rectangle 16"/>
              <p:cNvSpPr/>
              <p:nvPr userDrawn="1"/>
            </p:nvSpPr>
            <p:spPr bwMode="auto">
              <a:xfrm>
                <a:off x="1586734" y="4882895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4717">
                          <a:schemeClr val="tx1"/>
                        </a:gs>
                        <a:gs pos="36000">
                          <a:schemeClr val="tx1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Gold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4717">
                          <a:schemeClr val="tx1"/>
                        </a:gs>
                        <a:gs pos="36000">
                          <a:schemeClr val="tx1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R:254</a:t>
                </a:r>
                <a:r>
                  <a:rPr lang="en-US" sz="500" baseline="0" dirty="0">
                    <a:gradFill>
                      <a:gsLst>
                        <a:gs pos="4717">
                          <a:schemeClr val="tx1"/>
                        </a:gs>
                        <a:gs pos="36000">
                          <a:schemeClr val="tx1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 G:197 B:35</a:t>
                </a:r>
                <a:endParaRPr lang="en-US" sz="500" dirty="0">
                  <a:gradFill>
                    <a:gsLst>
                      <a:gs pos="4717">
                        <a:schemeClr val="tx1"/>
                      </a:gs>
                      <a:gs pos="36000">
                        <a:schemeClr val="tx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8" name="Rectangle 17"/>
              <p:cNvSpPr/>
              <p:nvPr userDrawn="1"/>
            </p:nvSpPr>
            <p:spPr bwMode="auto">
              <a:xfrm>
                <a:off x="3419857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7547">
                          <a:schemeClr val="tx1"/>
                        </a:gs>
                        <a:gs pos="28302">
                          <a:schemeClr val="tx1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Green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7547">
                          <a:schemeClr val="tx1"/>
                        </a:gs>
                        <a:gs pos="28302">
                          <a:schemeClr val="tx1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7547">
                          <a:schemeClr val="tx1"/>
                        </a:gs>
                        <a:gs pos="28302">
                          <a:schemeClr val="tx1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186 G:216 B:10</a:t>
                </a:r>
                <a:endParaRPr lang="en-US" sz="500" dirty="0">
                  <a:gradFill>
                    <a:gsLst>
                      <a:gs pos="7547">
                        <a:schemeClr val="tx1"/>
                      </a:gs>
                      <a:gs pos="28302">
                        <a:schemeClr val="tx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9" name="Rectangle 18"/>
              <p:cNvSpPr/>
              <p:nvPr userDrawn="1"/>
            </p:nvSpPr>
            <p:spPr bwMode="auto">
              <a:xfrm>
                <a:off x="2505456" y="4882895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76415">
                          <a:schemeClr val="bg1"/>
                        </a:gs>
                        <a:gs pos="52000">
                          <a:schemeClr val="bg1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Teal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76415">
                          <a:schemeClr val="bg1"/>
                        </a:gs>
                        <a:gs pos="52000">
                          <a:schemeClr val="bg1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R:0</a:t>
                </a:r>
                <a:r>
                  <a:rPr lang="en-US" sz="500" baseline="0" dirty="0">
                    <a:gradFill>
                      <a:gsLst>
                        <a:gs pos="76415">
                          <a:schemeClr val="bg1"/>
                        </a:gs>
                        <a:gs pos="52000">
                          <a:schemeClr val="bg1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 G:130 B:114</a:t>
                </a:r>
                <a:endParaRPr lang="en-US" sz="500" dirty="0">
                  <a:gradFill>
                    <a:gsLst>
                      <a:gs pos="76415">
                        <a:schemeClr val="bg1"/>
                      </a:gs>
                      <a:gs pos="52000">
                        <a:schemeClr val="bg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8" name="Group 7"/>
            <p:cNvGrpSpPr/>
            <p:nvPr userDrawn="1"/>
          </p:nvGrpSpPr>
          <p:grpSpPr>
            <a:xfrm rot="5400000">
              <a:off x="11412325" y="4270556"/>
              <a:ext cx="2703052" cy="289766"/>
              <a:chOff x="4476564" y="4543426"/>
              <a:chExt cx="2703052" cy="289766"/>
            </a:xfrm>
          </p:grpSpPr>
          <p:sp>
            <p:nvSpPr>
              <p:cNvPr id="11" name="Rectangle 10"/>
              <p:cNvSpPr/>
              <p:nvPr userDrawn="1"/>
            </p:nvSpPr>
            <p:spPr bwMode="auto">
              <a:xfrm>
                <a:off x="5395286" y="4543426"/>
                <a:ext cx="869930" cy="289766"/>
              </a:xfrm>
              <a:prstGeom prst="rect">
                <a:avLst/>
              </a:prstGeom>
              <a:solidFill>
                <a:srgbClr val="00BC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baseline="0" dirty="0">
                    <a:gradFill>
                      <a:gsLst>
                        <a:gs pos="16981">
                          <a:schemeClr val="tx1"/>
                        </a:gs>
                        <a:gs pos="48000">
                          <a:schemeClr val="tx1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lvl="0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baseline="0" dirty="0">
                    <a:gradFill>
                      <a:gsLst>
                        <a:gs pos="16981">
                          <a:schemeClr val="tx1"/>
                        </a:gs>
                        <a:gs pos="48000">
                          <a:schemeClr val="tx1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R:0 G:188 B:242</a:t>
                </a:r>
              </a:p>
            </p:txBody>
          </p:sp>
          <p:sp>
            <p:nvSpPr>
              <p:cNvPr id="12" name="Rectangle 11"/>
              <p:cNvSpPr/>
              <p:nvPr userDrawn="1"/>
            </p:nvSpPr>
            <p:spPr bwMode="auto">
              <a:xfrm>
                <a:off x="6309686" y="4543426"/>
                <a:ext cx="869930" cy="289766"/>
              </a:xfrm>
              <a:prstGeom prst="rect">
                <a:avLst/>
              </a:prstGeom>
              <a:solidFill>
                <a:srgbClr val="004B5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Teal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R:0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 G:75 B:80</a:t>
                </a:r>
              </a:p>
            </p:txBody>
          </p:sp>
          <p:sp>
            <p:nvSpPr>
              <p:cNvPr id="13" name="Rectangle 12"/>
              <p:cNvSpPr/>
              <p:nvPr userDrawn="1"/>
            </p:nvSpPr>
            <p:spPr bwMode="auto">
              <a:xfrm>
                <a:off x="4476564" y="4543426"/>
                <a:ext cx="869930" cy="289766"/>
              </a:xfrm>
              <a:prstGeom prst="rect">
                <a:avLst/>
              </a:prstGeom>
              <a:solidFill>
                <a:srgbClr val="96969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2830">
                          <a:schemeClr val="bg2">
                            <a:lumMod val="10000"/>
                          </a:schemeClr>
                        </a:gs>
                        <a:gs pos="16981">
                          <a:schemeClr val="bg2">
                            <a:lumMod val="10000"/>
                          </a:schemeClr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830">
                          <a:schemeClr val="bg2">
                            <a:lumMod val="10000"/>
                          </a:schemeClr>
                        </a:gs>
                        <a:gs pos="16981">
                          <a:schemeClr val="bg2">
                            <a:lumMod val="10000"/>
                          </a:schemeClr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R:150</a:t>
                </a:r>
                <a:r>
                  <a:rPr lang="en-US" sz="500" baseline="0" dirty="0">
                    <a:gradFill>
                      <a:gsLst>
                        <a:gs pos="2830">
                          <a:schemeClr val="bg2">
                            <a:lumMod val="10000"/>
                          </a:schemeClr>
                        </a:gs>
                        <a:gs pos="16981">
                          <a:schemeClr val="bg2">
                            <a:lumMod val="10000"/>
                          </a:schemeClr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 G:150 B:150</a:t>
                </a:r>
                <a:endParaRPr lang="en-US" sz="500" dirty="0">
                  <a:gradFill>
                    <a:gsLst>
                      <a:gs pos="2830">
                        <a:schemeClr val="bg2">
                          <a:lumMod val="10000"/>
                        </a:schemeClr>
                      </a:gs>
                      <a:gs pos="16981">
                        <a:schemeClr val="bg2">
                          <a:lumMod val="10000"/>
                        </a:schemeClr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9" name="TextBox 8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Main colors</a:t>
              </a:r>
            </a:p>
          </p:txBody>
        </p:sp>
        <p:sp>
          <p:nvSpPr>
            <p:cNvPr id="10" name="TextBox 9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Secondary colors (use only when</a:t>
              </a:r>
              <a:r>
                <a:rPr lang="en-US" sz="1000" baseline="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 necessary)</a:t>
              </a:r>
              <a:endParaRPr lang="en-US" sz="1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0" name="Picture 6" descr="Afbeeldingsresultaat voor twitter">
            <a:extLst>
              <a:ext uri="{FF2B5EF4-FFF2-40B4-BE49-F238E27FC236}">
                <a16:creationId xmlns:a16="http://schemas.microsoft.com/office/drawing/2014/main" id="{91CD1C78-3C45-4F9B-AFEA-995D0C1AA5E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>
            <a:duotone>
              <a:prstClr val="black"/>
              <a:srgbClr val="403C35">
                <a:lumMod val="50000"/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37" y="6475765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5" r:id="rId1"/>
    <p:sldLayoutId id="2147484301" r:id="rId2"/>
    <p:sldLayoutId id="2147484241" r:id="rId3"/>
    <p:sldLayoutId id="2147484351" r:id="rId4"/>
    <p:sldLayoutId id="2147484344" r:id="rId5"/>
    <p:sldLayoutId id="2147484345" r:id="rId6"/>
    <p:sldLayoutId id="2147484297" r:id="rId7"/>
    <p:sldLayoutId id="2147484247" r:id="rId8"/>
    <p:sldLayoutId id="2147484249" r:id="rId9"/>
    <p:sldLayoutId id="2147484308" r:id="rId10"/>
    <p:sldLayoutId id="2147484264" r:id="rId11"/>
    <p:sldLayoutId id="2147484310" r:id="rId12"/>
    <p:sldLayoutId id="2147484343" r:id="rId13"/>
    <p:sldLayoutId id="2147484260" r:id="rId14"/>
    <p:sldLayoutId id="2147484299" r:id="rId15"/>
    <p:sldLayoutId id="2147484263" r:id="rId16"/>
    <p:sldLayoutId id="2147484341" r:id="rId17"/>
    <p:sldLayoutId id="2147484349" r:id="rId18"/>
    <p:sldLayoutId id="2147484350" r:id="rId19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33" userDrawn="1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40" userDrawn="1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2.gi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4.gif"/><Relationship Id="rId4" Type="http://schemas.microsoft.com/office/2007/relationships/hdphoto" Target="../media/hdphoto2.wdp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gif"/><Relationship Id="rId3" Type="http://schemas.openxmlformats.org/officeDocument/2006/relationships/image" Target="../media/image13.png"/><Relationship Id="rId7" Type="http://schemas.openxmlformats.org/officeDocument/2006/relationships/image" Target="../media/image1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6" Type="http://schemas.microsoft.com/office/2007/relationships/hdphoto" Target="../media/hdphoto3.wdp"/><Relationship Id="rId5" Type="http://schemas.openxmlformats.org/officeDocument/2006/relationships/image" Target="../media/image15.png"/><Relationship Id="rId4" Type="http://schemas.microsoft.com/office/2007/relationships/hdphoto" Target="../media/hdphoto2.wdp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hyperlink" Target="https://aka.ms/cdmadsblog" TargetMode="External"/><Relationship Id="rId3" Type="http://schemas.openxmlformats.org/officeDocument/2006/relationships/hyperlink" Target="https://docs.microsoft.com/en-us/power-bi/service-dataflows-overview" TargetMode="External"/><Relationship Id="rId7" Type="http://schemas.openxmlformats.org/officeDocument/2006/relationships/hyperlink" Target="https://github.com/Microsoft/CDM" TargetMode="External"/><Relationship Id="rId12" Type="http://schemas.openxmlformats.org/officeDocument/2006/relationships/hyperlink" Target="https://ssbipolar.com/2018/11/27/power-bi-dataflows-faq/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ocs.microsoft.com/en-us/common-data-model/" TargetMode="External"/><Relationship Id="rId11" Type="http://schemas.openxmlformats.org/officeDocument/2006/relationships/hyperlink" Target="https://ssbipolar.com/2018/10/23/dataflows-in-power-bi/" TargetMode="External"/><Relationship Id="rId5" Type="http://schemas.openxmlformats.org/officeDocument/2006/relationships/hyperlink" Target="https://ideas.powerbi.com/forums/265200-power-bi-ideas?category_id=341638" TargetMode="External"/><Relationship Id="rId10" Type="http://schemas.openxmlformats.org/officeDocument/2006/relationships/hyperlink" Target="https://docs.microsoft.com/en-us/power-bi/service-cognitive-services" TargetMode="External"/><Relationship Id="rId4" Type="http://schemas.openxmlformats.org/officeDocument/2006/relationships/hyperlink" Target="https://docs.microsoft.com/en-us/business-applications-release-notes/April19/business-intelligence/power-bi-service/power-bi-dataflows/self-service-data-prep-with-dataflows" TargetMode="External"/><Relationship Id="rId9" Type="http://schemas.openxmlformats.org/officeDocument/2006/relationships/hyperlink" Target="https://docs.microsoft.com/en-us/power-bi/service-machine-learning-integration" TargetMode="Externa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2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511E7E-684D-45DD-BE67-292EA363A2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3737" y="1668462"/>
            <a:ext cx="11049001" cy="1229054"/>
          </a:xfrm>
        </p:spPr>
        <p:txBody>
          <a:bodyPr/>
          <a:lstStyle/>
          <a:p>
            <a:r>
              <a:rPr lang="en-US" b="1" dirty="0">
                <a:effectLst/>
              </a:rPr>
              <a:t>Power BI dataflows</a:t>
            </a:r>
            <a:endParaRPr lang="en-US" sz="82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F1BB7D-4CBE-491E-8650-DBDF4B893E1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3737" y="2803129"/>
            <a:ext cx="10934700" cy="683264"/>
          </a:xfrm>
        </p:spPr>
        <p:txBody>
          <a:bodyPr/>
          <a:lstStyle/>
          <a:p>
            <a:r>
              <a:rPr lang="en-US" dirty="0"/>
              <a:t>The Missing Piece in Your Power BI Architecture!</a:t>
            </a:r>
          </a:p>
        </p:txBody>
      </p:sp>
    </p:spTree>
    <p:extLst>
      <p:ext uri="{BB962C8B-B14F-4D97-AF65-F5344CB8AC3E}">
        <p14:creationId xmlns:p14="http://schemas.microsoft.com/office/powerpoint/2010/main" val="2804351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C5562-17F9-462E-A996-4E4A03944A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1927" y="1820862"/>
            <a:ext cx="11345773" cy="3330142"/>
          </a:xfrm>
        </p:spPr>
        <p:txBody>
          <a:bodyPr/>
          <a:lstStyle/>
          <a:p>
            <a:r>
              <a:rPr lang="en-GB" sz="2800" dirty="0"/>
              <a:t>A </a:t>
            </a:r>
            <a:r>
              <a:rPr lang="en-GB" sz="2800" b="1" dirty="0"/>
              <a:t>self-service low-code/no-code ETL tool </a:t>
            </a:r>
            <a:r>
              <a:rPr lang="en-GB" sz="2800" dirty="0"/>
              <a:t>in the Power BI Service</a:t>
            </a:r>
          </a:p>
          <a:p>
            <a:r>
              <a:rPr lang="en-GB" sz="2800" dirty="0"/>
              <a:t>A collection of entities (e.g. tables), fuelled by Power Queries</a:t>
            </a:r>
          </a:p>
          <a:p>
            <a:r>
              <a:rPr lang="en-GB" sz="2800" dirty="0"/>
              <a:t>They provide </a:t>
            </a:r>
            <a:r>
              <a:rPr lang="en-GB" sz="2800" b="1" dirty="0"/>
              <a:t>reuse</a:t>
            </a:r>
            <a:r>
              <a:rPr lang="en-GB" sz="2800" dirty="0"/>
              <a:t> of Power Queries and tables between Power BI datasets</a:t>
            </a:r>
          </a:p>
          <a:p>
            <a:r>
              <a:rPr lang="en-GB" sz="2800" dirty="0"/>
              <a:t>You create and manage them in an App Workspace</a:t>
            </a:r>
          </a:p>
          <a:p>
            <a:endParaRPr lang="en-GB" sz="2800" dirty="0"/>
          </a:p>
          <a:p>
            <a:endParaRPr lang="en-US" sz="28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BCE129E-986B-49C3-B949-9D25C9244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Power BI dataflows?</a:t>
            </a:r>
          </a:p>
        </p:txBody>
      </p:sp>
    </p:spTree>
    <p:extLst>
      <p:ext uri="{BB962C8B-B14F-4D97-AF65-F5344CB8AC3E}">
        <p14:creationId xmlns:p14="http://schemas.microsoft.com/office/powerpoint/2010/main" val="34026996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3567A66-252D-45D7-85E9-ECF725CFD587}"/>
              </a:ext>
            </a:extLst>
          </p:cNvPr>
          <p:cNvGrpSpPr>
            <a:grpSpLocks noChangeAspect="1"/>
          </p:cNvGrpSpPr>
          <p:nvPr/>
        </p:nvGrpSpPr>
        <p:grpSpPr>
          <a:xfrm>
            <a:off x="10232687" y="1507035"/>
            <a:ext cx="1427532" cy="784101"/>
            <a:chOff x="6640994" y="2863476"/>
            <a:chExt cx="1140953" cy="626692"/>
          </a:xfrm>
        </p:grpSpPr>
        <p:pic>
          <p:nvPicPr>
            <p:cNvPr id="123" name="Picture 4" descr="\\SFP\Work\White_Whale\3-22036_Kuleen_Bharadwaj\PPT\3_PlatformVision_Kuleen\SFP_Art\Plane Slide\woman.png">
              <a:extLst>
                <a:ext uri="{FF2B5EF4-FFF2-40B4-BE49-F238E27FC236}">
                  <a16:creationId xmlns:a16="http://schemas.microsoft.com/office/drawing/2014/main" id="{06DB4CA3-32E9-4C42-80A0-F9581E778E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prstClr val="black"/>
                <a:srgbClr val="2B5377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62820" y="2863476"/>
              <a:ext cx="472074" cy="5486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4" name="Picture 2" descr="\\SFP\Work\White_Whale\3-22036_Kuleen_Bharadwaj\PPT\3_PlatformVision_Kuleen\SFP_Art\Plane Slide\man_tie.png">
              <a:extLst>
                <a:ext uri="{FF2B5EF4-FFF2-40B4-BE49-F238E27FC236}">
                  <a16:creationId xmlns:a16="http://schemas.microsoft.com/office/drawing/2014/main" id="{4C9BDFDB-6019-44AE-BB70-61B8634B96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duotone>
                <a:prstClr val="black"/>
                <a:srgbClr val="2B5377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40994" y="2914598"/>
              <a:ext cx="467092" cy="5486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5" name="Picture 3" descr="\\SFP\Work\White_Whale\3-22036_Kuleen_Bharadwaj\PPT\3_PlatformVision_Kuleen\SFP_Art\Plane Slide\mon_notie.png">
              <a:extLst>
                <a:ext uri="{FF2B5EF4-FFF2-40B4-BE49-F238E27FC236}">
                  <a16:creationId xmlns:a16="http://schemas.microsoft.com/office/drawing/2014/main" id="{6EE30865-AD16-4B07-842B-BEEE367D86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prstClr val="black"/>
                <a:srgbClr val="2B5377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14255" y="2941528"/>
              <a:ext cx="467692" cy="5486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6" name="Picture 125" descr="\\MAGNUM\Projects\Microsoft\Cloud Power FY12\Design\ICONS_PNG\Gears.png">
            <a:extLst>
              <a:ext uri="{FF2B5EF4-FFF2-40B4-BE49-F238E27FC236}">
                <a16:creationId xmlns:a16="http://schemas.microsoft.com/office/drawing/2014/main" id="{1DDB471F-E5F5-4E9C-913C-70CE2341542E}"/>
              </a:ext>
            </a:extLst>
          </p:cNvPr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 rotWithShape="1">
          <a:blip r:embed="rId6" cstate="print">
            <a:lum bright="100000"/>
          </a:blip>
          <a:srcRect l="11539" t="18856" r="11057" b="19124"/>
          <a:stretch/>
        </p:blipFill>
        <p:spPr bwMode="auto">
          <a:xfrm flipH="1">
            <a:off x="2644609" y="2181722"/>
            <a:ext cx="936025" cy="749982"/>
          </a:xfrm>
          <a:prstGeom prst="rect">
            <a:avLst/>
          </a:prstGeom>
          <a:noFill/>
        </p:spPr>
      </p:pic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A45159B-9ACA-4CFF-BFEB-8BDA8DB93E09}"/>
              </a:ext>
            </a:extLst>
          </p:cNvPr>
          <p:cNvGrpSpPr>
            <a:grpSpLocks noChangeAspect="1"/>
          </p:cNvGrpSpPr>
          <p:nvPr/>
        </p:nvGrpSpPr>
        <p:grpSpPr>
          <a:xfrm>
            <a:off x="1294304" y="993770"/>
            <a:ext cx="669261" cy="869102"/>
            <a:chOff x="377825" y="1184276"/>
            <a:chExt cx="1020763" cy="1325563"/>
          </a:xfrm>
        </p:grpSpPr>
        <p:sp>
          <p:nvSpPr>
            <p:cNvPr id="128" name="Oval 122">
              <a:extLst>
                <a:ext uri="{FF2B5EF4-FFF2-40B4-BE49-F238E27FC236}">
                  <a16:creationId xmlns:a16="http://schemas.microsoft.com/office/drawing/2014/main" id="{109A86DF-F150-4A3E-9D1C-F7E3188E7B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288" y="1184276"/>
              <a:ext cx="985838" cy="187325"/>
            </a:xfrm>
            <a:prstGeom prst="ellipse">
              <a:avLst/>
            </a:prstGeom>
            <a:solidFill>
              <a:srgbClr val="EEEC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6402" tIns="43201" rIns="86402" bIns="43201" numCol="1" anchor="t" anchorCtr="0" compatLnSpc="1">
              <a:prstTxWarp prst="textNoShape">
                <a:avLst/>
              </a:prstTxWarp>
            </a:bodyPr>
            <a:lstStyle/>
            <a:p>
              <a:pPr defTabSz="864017">
                <a:defRPr/>
              </a:pPr>
              <a:endParaRPr lang="en-US" sz="1701" kern="0" dirty="0">
                <a:solidFill>
                  <a:prstClr val="black"/>
                </a:solidFill>
                <a:latin typeface="Segoe UI"/>
              </a:endParaRPr>
            </a:p>
          </p:txBody>
        </p:sp>
        <p:sp>
          <p:nvSpPr>
            <p:cNvPr id="129" name="Freeform 123">
              <a:extLst>
                <a:ext uri="{FF2B5EF4-FFF2-40B4-BE49-F238E27FC236}">
                  <a16:creationId xmlns:a16="http://schemas.microsoft.com/office/drawing/2014/main" id="{8A129B3C-64B0-4751-85FD-E2B9143D4B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7825" y="1314451"/>
              <a:ext cx="1020763" cy="1195388"/>
            </a:xfrm>
            <a:custGeom>
              <a:avLst/>
              <a:gdLst>
                <a:gd name="T0" fmla="*/ 480 w 480"/>
                <a:gd name="T1" fmla="*/ 135 h 562"/>
                <a:gd name="T2" fmla="*/ 480 w 480"/>
                <a:gd name="T3" fmla="*/ 0 h 562"/>
                <a:gd name="T4" fmla="*/ 240 w 480"/>
                <a:gd name="T5" fmla="*/ 43 h 562"/>
                <a:gd name="T6" fmla="*/ 0 w 480"/>
                <a:gd name="T7" fmla="*/ 0 h 562"/>
                <a:gd name="T8" fmla="*/ 0 w 480"/>
                <a:gd name="T9" fmla="*/ 135 h 562"/>
                <a:gd name="T10" fmla="*/ 15 w 480"/>
                <a:gd name="T11" fmla="*/ 153 h 562"/>
                <a:gd name="T12" fmla="*/ 0 w 480"/>
                <a:gd name="T13" fmla="*/ 170 h 562"/>
                <a:gd name="T14" fmla="*/ 0 w 480"/>
                <a:gd name="T15" fmla="*/ 322 h 562"/>
                <a:gd name="T16" fmla="*/ 15 w 480"/>
                <a:gd name="T17" fmla="*/ 340 h 562"/>
                <a:gd name="T18" fmla="*/ 0 w 480"/>
                <a:gd name="T19" fmla="*/ 358 h 562"/>
                <a:gd name="T20" fmla="*/ 0 w 480"/>
                <a:gd name="T21" fmla="*/ 510 h 562"/>
                <a:gd name="T22" fmla="*/ 240 w 480"/>
                <a:gd name="T23" fmla="*/ 562 h 562"/>
                <a:gd name="T24" fmla="*/ 480 w 480"/>
                <a:gd name="T25" fmla="*/ 510 h 562"/>
                <a:gd name="T26" fmla="*/ 480 w 480"/>
                <a:gd name="T27" fmla="*/ 358 h 562"/>
                <a:gd name="T28" fmla="*/ 466 w 480"/>
                <a:gd name="T29" fmla="*/ 340 h 562"/>
                <a:gd name="T30" fmla="*/ 480 w 480"/>
                <a:gd name="T31" fmla="*/ 322 h 562"/>
                <a:gd name="T32" fmla="*/ 480 w 480"/>
                <a:gd name="T33" fmla="*/ 170 h 562"/>
                <a:gd name="T34" fmla="*/ 466 w 480"/>
                <a:gd name="T35" fmla="*/ 153 h 562"/>
                <a:gd name="T36" fmla="*/ 480 w 480"/>
                <a:gd name="T37" fmla="*/ 135 h 562"/>
                <a:gd name="T38" fmla="*/ 458 w 480"/>
                <a:gd name="T39" fmla="*/ 352 h 562"/>
                <a:gd name="T40" fmla="*/ 240 w 480"/>
                <a:gd name="T41" fmla="*/ 380 h 562"/>
                <a:gd name="T42" fmla="*/ 23 w 480"/>
                <a:gd name="T43" fmla="*/ 352 h 562"/>
                <a:gd name="T44" fmla="*/ 23 w 480"/>
                <a:gd name="T45" fmla="*/ 333 h 562"/>
                <a:gd name="T46" fmla="*/ 240 w 480"/>
                <a:gd name="T47" fmla="*/ 361 h 562"/>
                <a:gd name="T48" fmla="*/ 458 w 480"/>
                <a:gd name="T49" fmla="*/ 333 h 562"/>
                <a:gd name="T50" fmla="*/ 458 w 480"/>
                <a:gd name="T51" fmla="*/ 352 h 562"/>
                <a:gd name="T52" fmla="*/ 458 w 480"/>
                <a:gd name="T53" fmla="*/ 166 h 562"/>
                <a:gd name="T54" fmla="*/ 240 w 480"/>
                <a:gd name="T55" fmla="*/ 195 h 562"/>
                <a:gd name="T56" fmla="*/ 23 w 480"/>
                <a:gd name="T57" fmla="*/ 166 h 562"/>
                <a:gd name="T58" fmla="*/ 23 w 480"/>
                <a:gd name="T59" fmla="*/ 147 h 562"/>
                <a:gd name="T60" fmla="*/ 240 w 480"/>
                <a:gd name="T61" fmla="*/ 176 h 562"/>
                <a:gd name="T62" fmla="*/ 458 w 480"/>
                <a:gd name="T63" fmla="*/ 147 h 562"/>
                <a:gd name="T64" fmla="*/ 458 w 480"/>
                <a:gd name="T65" fmla="*/ 166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80" h="562">
                  <a:moveTo>
                    <a:pt x="480" y="135"/>
                  </a:moveTo>
                  <a:cubicBezTo>
                    <a:pt x="480" y="0"/>
                    <a:pt x="480" y="0"/>
                    <a:pt x="480" y="0"/>
                  </a:cubicBezTo>
                  <a:cubicBezTo>
                    <a:pt x="448" y="31"/>
                    <a:pt x="326" y="43"/>
                    <a:pt x="240" y="43"/>
                  </a:cubicBezTo>
                  <a:cubicBezTo>
                    <a:pt x="154" y="43"/>
                    <a:pt x="32" y="31"/>
                    <a:pt x="0" y="0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41"/>
                    <a:pt x="5" y="147"/>
                    <a:pt x="15" y="153"/>
                  </a:cubicBezTo>
                  <a:cubicBezTo>
                    <a:pt x="5" y="158"/>
                    <a:pt x="0" y="164"/>
                    <a:pt x="0" y="170"/>
                  </a:cubicBezTo>
                  <a:cubicBezTo>
                    <a:pt x="0" y="322"/>
                    <a:pt x="0" y="322"/>
                    <a:pt x="0" y="322"/>
                  </a:cubicBezTo>
                  <a:cubicBezTo>
                    <a:pt x="0" y="329"/>
                    <a:pt x="5" y="335"/>
                    <a:pt x="15" y="340"/>
                  </a:cubicBezTo>
                  <a:cubicBezTo>
                    <a:pt x="5" y="346"/>
                    <a:pt x="0" y="351"/>
                    <a:pt x="0" y="358"/>
                  </a:cubicBezTo>
                  <a:cubicBezTo>
                    <a:pt x="0" y="510"/>
                    <a:pt x="0" y="510"/>
                    <a:pt x="0" y="510"/>
                  </a:cubicBezTo>
                  <a:cubicBezTo>
                    <a:pt x="0" y="538"/>
                    <a:pt x="108" y="562"/>
                    <a:pt x="240" y="562"/>
                  </a:cubicBezTo>
                  <a:cubicBezTo>
                    <a:pt x="373" y="562"/>
                    <a:pt x="480" y="538"/>
                    <a:pt x="480" y="510"/>
                  </a:cubicBezTo>
                  <a:cubicBezTo>
                    <a:pt x="480" y="358"/>
                    <a:pt x="480" y="358"/>
                    <a:pt x="480" y="358"/>
                  </a:cubicBezTo>
                  <a:cubicBezTo>
                    <a:pt x="480" y="351"/>
                    <a:pt x="475" y="346"/>
                    <a:pt x="466" y="340"/>
                  </a:cubicBezTo>
                  <a:cubicBezTo>
                    <a:pt x="475" y="335"/>
                    <a:pt x="480" y="329"/>
                    <a:pt x="480" y="322"/>
                  </a:cubicBezTo>
                  <a:cubicBezTo>
                    <a:pt x="480" y="170"/>
                    <a:pt x="480" y="170"/>
                    <a:pt x="480" y="170"/>
                  </a:cubicBezTo>
                  <a:cubicBezTo>
                    <a:pt x="480" y="164"/>
                    <a:pt x="475" y="158"/>
                    <a:pt x="466" y="153"/>
                  </a:cubicBezTo>
                  <a:cubicBezTo>
                    <a:pt x="475" y="147"/>
                    <a:pt x="480" y="141"/>
                    <a:pt x="480" y="135"/>
                  </a:cubicBezTo>
                  <a:close/>
                  <a:moveTo>
                    <a:pt x="458" y="352"/>
                  </a:moveTo>
                  <a:cubicBezTo>
                    <a:pt x="458" y="368"/>
                    <a:pt x="361" y="380"/>
                    <a:pt x="240" y="380"/>
                  </a:cubicBezTo>
                  <a:cubicBezTo>
                    <a:pt x="120" y="380"/>
                    <a:pt x="23" y="368"/>
                    <a:pt x="23" y="352"/>
                  </a:cubicBezTo>
                  <a:cubicBezTo>
                    <a:pt x="23" y="333"/>
                    <a:pt x="23" y="333"/>
                    <a:pt x="23" y="333"/>
                  </a:cubicBezTo>
                  <a:cubicBezTo>
                    <a:pt x="23" y="349"/>
                    <a:pt x="120" y="361"/>
                    <a:pt x="240" y="361"/>
                  </a:cubicBezTo>
                  <a:cubicBezTo>
                    <a:pt x="361" y="361"/>
                    <a:pt x="458" y="349"/>
                    <a:pt x="458" y="333"/>
                  </a:cubicBezTo>
                  <a:lnTo>
                    <a:pt x="458" y="352"/>
                  </a:lnTo>
                  <a:close/>
                  <a:moveTo>
                    <a:pt x="458" y="166"/>
                  </a:moveTo>
                  <a:cubicBezTo>
                    <a:pt x="458" y="182"/>
                    <a:pt x="361" y="195"/>
                    <a:pt x="240" y="195"/>
                  </a:cubicBezTo>
                  <a:cubicBezTo>
                    <a:pt x="120" y="195"/>
                    <a:pt x="23" y="182"/>
                    <a:pt x="23" y="166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3" y="163"/>
                    <a:pt x="120" y="176"/>
                    <a:pt x="240" y="176"/>
                  </a:cubicBezTo>
                  <a:cubicBezTo>
                    <a:pt x="361" y="176"/>
                    <a:pt x="458" y="163"/>
                    <a:pt x="458" y="147"/>
                  </a:cubicBezTo>
                  <a:lnTo>
                    <a:pt x="458" y="166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6402" tIns="43201" rIns="86402" bIns="43201" numCol="1" anchor="t" anchorCtr="0" compatLnSpc="1">
              <a:prstTxWarp prst="textNoShape">
                <a:avLst/>
              </a:prstTxWarp>
            </a:bodyPr>
            <a:lstStyle/>
            <a:p>
              <a:pPr defTabSz="864017">
                <a:defRPr/>
              </a:pPr>
              <a:endParaRPr lang="en-US" sz="1701" kern="0" dirty="0">
                <a:solidFill>
                  <a:prstClr val="black"/>
                </a:solidFill>
                <a:latin typeface="Segoe UI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104184C8-8B14-47DC-A65B-771B5F6DF07C}"/>
              </a:ext>
            </a:extLst>
          </p:cNvPr>
          <p:cNvGrpSpPr>
            <a:grpSpLocks noChangeAspect="1"/>
          </p:cNvGrpSpPr>
          <p:nvPr/>
        </p:nvGrpSpPr>
        <p:grpSpPr>
          <a:xfrm>
            <a:off x="1281780" y="2106108"/>
            <a:ext cx="669261" cy="869102"/>
            <a:chOff x="377825" y="1184276"/>
            <a:chExt cx="1020763" cy="1325563"/>
          </a:xfrm>
        </p:grpSpPr>
        <p:sp>
          <p:nvSpPr>
            <p:cNvPr id="131" name="Oval 122">
              <a:extLst>
                <a:ext uri="{FF2B5EF4-FFF2-40B4-BE49-F238E27FC236}">
                  <a16:creationId xmlns:a16="http://schemas.microsoft.com/office/drawing/2014/main" id="{4D9AA214-6409-4AED-9A0F-50BE5768B9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288" y="1184276"/>
              <a:ext cx="985838" cy="187325"/>
            </a:xfrm>
            <a:prstGeom prst="ellipse">
              <a:avLst/>
            </a:prstGeom>
            <a:solidFill>
              <a:srgbClr val="EEEC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6402" tIns="43201" rIns="86402" bIns="43201" numCol="1" anchor="t" anchorCtr="0" compatLnSpc="1">
              <a:prstTxWarp prst="textNoShape">
                <a:avLst/>
              </a:prstTxWarp>
            </a:bodyPr>
            <a:lstStyle/>
            <a:p>
              <a:pPr defTabSz="864017">
                <a:defRPr/>
              </a:pPr>
              <a:endParaRPr lang="en-US" sz="1701" kern="0" dirty="0">
                <a:solidFill>
                  <a:prstClr val="black"/>
                </a:solidFill>
                <a:latin typeface="Segoe UI"/>
              </a:endParaRPr>
            </a:p>
          </p:txBody>
        </p:sp>
        <p:sp>
          <p:nvSpPr>
            <p:cNvPr id="132" name="Freeform 123">
              <a:extLst>
                <a:ext uri="{FF2B5EF4-FFF2-40B4-BE49-F238E27FC236}">
                  <a16:creationId xmlns:a16="http://schemas.microsoft.com/office/drawing/2014/main" id="{2A68FA41-6034-4315-B7E3-79820E5BC7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7825" y="1314451"/>
              <a:ext cx="1020763" cy="1195388"/>
            </a:xfrm>
            <a:custGeom>
              <a:avLst/>
              <a:gdLst>
                <a:gd name="T0" fmla="*/ 480 w 480"/>
                <a:gd name="T1" fmla="*/ 135 h 562"/>
                <a:gd name="T2" fmla="*/ 480 w 480"/>
                <a:gd name="T3" fmla="*/ 0 h 562"/>
                <a:gd name="T4" fmla="*/ 240 w 480"/>
                <a:gd name="T5" fmla="*/ 43 h 562"/>
                <a:gd name="T6" fmla="*/ 0 w 480"/>
                <a:gd name="T7" fmla="*/ 0 h 562"/>
                <a:gd name="T8" fmla="*/ 0 w 480"/>
                <a:gd name="T9" fmla="*/ 135 h 562"/>
                <a:gd name="T10" fmla="*/ 15 w 480"/>
                <a:gd name="T11" fmla="*/ 153 h 562"/>
                <a:gd name="T12" fmla="*/ 0 w 480"/>
                <a:gd name="T13" fmla="*/ 170 h 562"/>
                <a:gd name="T14" fmla="*/ 0 w 480"/>
                <a:gd name="T15" fmla="*/ 322 h 562"/>
                <a:gd name="T16" fmla="*/ 15 w 480"/>
                <a:gd name="T17" fmla="*/ 340 h 562"/>
                <a:gd name="T18" fmla="*/ 0 w 480"/>
                <a:gd name="T19" fmla="*/ 358 h 562"/>
                <a:gd name="T20" fmla="*/ 0 w 480"/>
                <a:gd name="T21" fmla="*/ 510 h 562"/>
                <a:gd name="T22" fmla="*/ 240 w 480"/>
                <a:gd name="T23" fmla="*/ 562 h 562"/>
                <a:gd name="T24" fmla="*/ 480 w 480"/>
                <a:gd name="T25" fmla="*/ 510 h 562"/>
                <a:gd name="T26" fmla="*/ 480 w 480"/>
                <a:gd name="T27" fmla="*/ 358 h 562"/>
                <a:gd name="T28" fmla="*/ 466 w 480"/>
                <a:gd name="T29" fmla="*/ 340 h 562"/>
                <a:gd name="T30" fmla="*/ 480 w 480"/>
                <a:gd name="T31" fmla="*/ 322 h 562"/>
                <a:gd name="T32" fmla="*/ 480 w 480"/>
                <a:gd name="T33" fmla="*/ 170 h 562"/>
                <a:gd name="T34" fmla="*/ 466 w 480"/>
                <a:gd name="T35" fmla="*/ 153 h 562"/>
                <a:gd name="T36" fmla="*/ 480 w 480"/>
                <a:gd name="T37" fmla="*/ 135 h 562"/>
                <a:gd name="T38" fmla="*/ 458 w 480"/>
                <a:gd name="T39" fmla="*/ 352 h 562"/>
                <a:gd name="T40" fmla="*/ 240 w 480"/>
                <a:gd name="T41" fmla="*/ 380 h 562"/>
                <a:gd name="T42" fmla="*/ 23 w 480"/>
                <a:gd name="T43" fmla="*/ 352 h 562"/>
                <a:gd name="T44" fmla="*/ 23 w 480"/>
                <a:gd name="T45" fmla="*/ 333 h 562"/>
                <a:gd name="T46" fmla="*/ 240 w 480"/>
                <a:gd name="T47" fmla="*/ 361 h 562"/>
                <a:gd name="T48" fmla="*/ 458 w 480"/>
                <a:gd name="T49" fmla="*/ 333 h 562"/>
                <a:gd name="T50" fmla="*/ 458 w 480"/>
                <a:gd name="T51" fmla="*/ 352 h 562"/>
                <a:gd name="T52" fmla="*/ 458 w 480"/>
                <a:gd name="T53" fmla="*/ 166 h 562"/>
                <a:gd name="T54" fmla="*/ 240 w 480"/>
                <a:gd name="T55" fmla="*/ 195 h 562"/>
                <a:gd name="T56" fmla="*/ 23 w 480"/>
                <a:gd name="T57" fmla="*/ 166 h 562"/>
                <a:gd name="T58" fmla="*/ 23 w 480"/>
                <a:gd name="T59" fmla="*/ 147 h 562"/>
                <a:gd name="T60" fmla="*/ 240 w 480"/>
                <a:gd name="T61" fmla="*/ 176 h 562"/>
                <a:gd name="T62" fmla="*/ 458 w 480"/>
                <a:gd name="T63" fmla="*/ 147 h 562"/>
                <a:gd name="T64" fmla="*/ 458 w 480"/>
                <a:gd name="T65" fmla="*/ 166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80" h="562">
                  <a:moveTo>
                    <a:pt x="480" y="135"/>
                  </a:moveTo>
                  <a:cubicBezTo>
                    <a:pt x="480" y="0"/>
                    <a:pt x="480" y="0"/>
                    <a:pt x="480" y="0"/>
                  </a:cubicBezTo>
                  <a:cubicBezTo>
                    <a:pt x="448" y="31"/>
                    <a:pt x="326" y="43"/>
                    <a:pt x="240" y="43"/>
                  </a:cubicBezTo>
                  <a:cubicBezTo>
                    <a:pt x="154" y="43"/>
                    <a:pt x="32" y="31"/>
                    <a:pt x="0" y="0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41"/>
                    <a:pt x="5" y="147"/>
                    <a:pt x="15" y="153"/>
                  </a:cubicBezTo>
                  <a:cubicBezTo>
                    <a:pt x="5" y="158"/>
                    <a:pt x="0" y="164"/>
                    <a:pt x="0" y="170"/>
                  </a:cubicBezTo>
                  <a:cubicBezTo>
                    <a:pt x="0" y="322"/>
                    <a:pt x="0" y="322"/>
                    <a:pt x="0" y="322"/>
                  </a:cubicBezTo>
                  <a:cubicBezTo>
                    <a:pt x="0" y="329"/>
                    <a:pt x="5" y="335"/>
                    <a:pt x="15" y="340"/>
                  </a:cubicBezTo>
                  <a:cubicBezTo>
                    <a:pt x="5" y="346"/>
                    <a:pt x="0" y="351"/>
                    <a:pt x="0" y="358"/>
                  </a:cubicBezTo>
                  <a:cubicBezTo>
                    <a:pt x="0" y="510"/>
                    <a:pt x="0" y="510"/>
                    <a:pt x="0" y="510"/>
                  </a:cubicBezTo>
                  <a:cubicBezTo>
                    <a:pt x="0" y="538"/>
                    <a:pt x="108" y="562"/>
                    <a:pt x="240" y="562"/>
                  </a:cubicBezTo>
                  <a:cubicBezTo>
                    <a:pt x="373" y="562"/>
                    <a:pt x="480" y="538"/>
                    <a:pt x="480" y="510"/>
                  </a:cubicBezTo>
                  <a:cubicBezTo>
                    <a:pt x="480" y="358"/>
                    <a:pt x="480" y="358"/>
                    <a:pt x="480" y="358"/>
                  </a:cubicBezTo>
                  <a:cubicBezTo>
                    <a:pt x="480" y="351"/>
                    <a:pt x="475" y="346"/>
                    <a:pt x="466" y="340"/>
                  </a:cubicBezTo>
                  <a:cubicBezTo>
                    <a:pt x="475" y="335"/>
                    <a:pt x="480" y="329"/>
                    <a:pt x="480" y="322"/>
                  </a:cubicBezTo>
                  <a:cubicBezTo>
                    <a:pt x="480" y="170"/>
                    <a:pt x="480" y="170"/>
                    <a:pt x="480" y="170"/>
                  </a:cubicBezTo>
                  <a:cubicBezTo>
                    <a:pt x="480" y="164"/>
                    <a:pt x="475" y="158"/>
                    <a:pt x="466" y="153"/>
                  </a:cubicBezTo>
                  <a:cubicBezTo>
                    <a:pt x="475" y="147"/>
                    <a:pt x="480" y="141"/>
                    <a:pt x="480" y="135"/>
                  </a:cubicBezTo>
                  <a:close/>
                  <a:moveTo>
                    <a:pt x="458" y="352"/>
                  </a:moveTo>
                  <a:cubicBezTo>
                    <a:pt x="458" y="368"/>
                    <a:pt x="361" y="380"/>
                    <a:pt x="240" y="380"/>
                  </a:cubicBezTo>
                  <a:cubicBezTo>
                    <a:pt x="120" y="380"/>
                    <a:pt x="23" y="368"/>
                    <a:pt x="23" y="352"/>
                  </a:cubicBezTo>
                  <a:cubicBezTo>
                    <a:pt x="23" y="333"/>
                    <a:pt x="23" y="333"/>
                    <a:pt x="23" y="333"/>
                  </a:cubicBezTo>
                  <a:cubicBezTo>
                    <a:pt x="23" y="349"/>
                    <a:pt x="120" y="361"/>
                    <a:pt x="240" y="361"/>
                  </a:cubicBezTo>
                  <a:cubicBezTo>
                    <a:pt x="361" y="361"/>
                    <a:pt x="458" y="349"/>
                    <a:pt x="458" y="333"/>
                  </a:cubicBezTo>
                  <a:lnTo>
                    <a:pt x="458" y="352"/>
                  </a:lnTo>
                  <a:close/>
                  <a:moveTo>
                    <a:pt x="458" y="166"/>
                  </a:moveTo>
                  <a:cubicBezTo>
                    <a:pt x="458" y="182"/>
                    <a:pt x="361" y="195"/>
                    <a:pt x="240" y="195"/>
                  </a:cubicBezTo>
                  <a:cubicBezTo>
                    <a:pt x="120" y="195"/>
                    <a:pt x="23" y="182"/>
                    <a:pt x="23" y="166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3" y="163"/>
                    <a:pt x="120" y="176"/>
                    <a:pt x="240" y="176"/>
                  </a:cubicBezTo>
                  <a:cubicBezTo>
                    <a:pt x="361" y="176"/>
                    <a:pt x="458" y="163"/>
                    <a:pt x="458" y="147"/>
                  </a:cubicBezTo>
                  <a:lnTo>
                    <a:pt x="458" y="166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6402" tIns="43201" rIns="86402" bIns="43201" numCol="1" anchor="t" anchorCtr="0" compatLnSpc="1">
              <a:prstTxWarp prst="textNoShape">
                <a:avLst/>
              </a:prstTxWarp>
            </a:bodyPr>
            <a:lstStyle/>
            <a:p>
              <a:pPr defTabSz="864017">
                <a:defRPr/>
              </a:pPr>
              <a:endParaRPr lang="en-US" sz="1701" kern="0" dirty="0">
                <a:solidFill>
                  <a:prstClr val="black"/>
                </a:solidFill>
                <a:latin typeface="Segoe UI"/>
              </a:endParaRPr>
            </a:p>
          </p:txBody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543DDDBB-5756-4FD5-973F-4136B993AC0C}"/>
              </a:ext>
            </a:extLst>
          </p:cNvPr>
          <p:cNvGrpSpPr>
            <a:grpSpLocks noChangeAspect="1"/>
          </p:cNvGrpSpPr>
          <p:nvPr/>
        </p:nvGrpSpPr>
        <p:grpSpPr>
          <a:xfrm>
            <a:off x="1293230" y="3302911"/>
            <a:ext cx="669261" cy="869102"/>
            <a:chOff x="377825" y="1184276"/>
            <a:chExt cx="1020763" cy="1325563"/>
          </a:xfrm>
        </p:grpSpPr>
        <p:sp>
          <p:nvSpPr>
            <p:cNvPr id="134" name="Oval 122">
              <a:extLst>
                <a:ext uri="{FF2B5EF4-FFF2-40B4-BE49-F238E27FC236}">
                  <a16:creationId xmlns:a16="http://schemas.microsoft.com/office/drawing/2014/main" id="{4861700E-3206-45A1-862E-DAFA56EB21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288" y="1184276"/>
              <a:ext cx="985838" cy="187325"/>
            </a:xfrm>
            <a:prstGeom prst="ellipse">
              <a:avLst/>
            </a:prstGeom>
            <a:solidFill>
              <a:srgbClr val="EEEC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6402" tIns="43201" rIns="86402" bIns="43201" numCol="1" anchor="t" anchorCtr="0" compatLnSpc="1">
              <a:prstTxWarp prst="textNoShape">
                <a:avLst/>
              </a:prstTxWarp>
            </a:bodyPr>
            <a:lstStyle/>
            <a:p>
              <a:pPr defTabSz="864017">
                <a:defRPr/>
              </a:pPr>
              <a:endParaRPr lang="en-US" sz="1701" kern="0" dirty="0">
                <a:solidFill>
                  <a:prstClr val="black"/>
                </a:solidFill>
                <a:latin typeface="Segoe UI"/>
              </a:endParaRPr>
            </a:p>
          </p:txBody>
        </p:sp>
        <p:sp>
          <p:nvSpPr>
            <p:cNvPr id="135" name="Freeform 123">
              <a:extLst>
                <a:ext uri="{FF2B5EF4-FFF2-40B4-BE49-F238E27FC236}">
                  <a16:creationId xmlns:a16="http://schemas.microsoft.com/office/drawing/2014/main" id="{1B5181EE-128A-40CA-87C9-DB42DB52138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7825" y="1314451"/>
              <a:ext cx="1020763" cy="1195388"/>
            </a:xfrm>
            <a:custGeom>
              <a:avLst/>
              <a:gdLst>
                <a:gd name="T0" fmla="*/ 480 w 480"/>
                <a:gd name="T1" fmla="*/ 135 h 562"/>
                <a:gd name="T2" fmla="*/ 480 w 480"/>
                <a:gd name="T3" fmla="*/ 0 h 562"/>
                <a:gd name="T4" fmla="*/ 240 w 480"/>
                <a:gd name="T5" fmla="*/ 43 h 562"/>
                <a:gd name="T6" fmla="*/ 0 w 480"/>
                <a:gd name="T7" fmla="*/ 0 h 562"/>
                <a:gd name="T8" fmla="*/ 0 w 480"/>
                <a:gd name="T9" fmla="*/ 135 h 562"/>
                <a:gd name="T10" fmla="*/ 15 w 480"/>
                <a:gd name="T11" fmla="*/ 153 h 562"/>
                <a:gd name="T12" fmla="*/ 0 w 480"/>
                <a:gd name="T13" fmla="*/ 170 h 562"/>
                <a:gd name="T14" fmla="*/ 0 w 480"/>
                <a:gd name="T15" fmla="*/ 322 h 562"/>
                <a:gd name="T16" fmla="*/ 15 w 480"/>
                <a:gd name="T17" fmla="*/ 340 h 562"/>
                <a:gd name="T18" fmla="*/ 0 w 480"/>
                <a:gd name="T19" fmla="*/ 358 h 562"/>
                <a:gd name="T20" fmla="*/ 0 w 480"/>
                <a:gd name="T21" fmla="*/ 510 h 562"/>
                <a:gd name="T22" fmla="*/ 240 w 480"/>
                <a:gd name="T23" fmla="*/ 562 h 562"/>
                <a:gd name="T24" fmla="*/ 480 w 480"/>
                <a:gd name="T25" fmla="*/ 510 h 562"/>
                <a:gd name="T26" fmla="*/ 480 w 480"/>
                <a:gd name="T27" fmla="*/ 358 h 562"/>
                <a:gd name="T28" fmla="*/ 466 w 480"/>
                <a:gd name="T29" fmla="*/ 340 h 562"/>
                <a:gd name="T30" fmla="*/ 480 w 480"/>
                <a:gd name="T31" fmla="*/ 322 h 562"/>
                <a:gd name="T32" fmla="*/ 480 w 480"/>
                <a:gd name="T33" fmla="*/ 170 h 562"/>
                <a:gd name="T34" fmla="*/ 466 w 480"/>
                <a:gd name="T35" fmla="*/ 153 h 562"/>
                <a:gd name="T36" fmla="*/ 480 w 480"/>
                <a:gd name="T37" fmla="*/ 135 h 562"/>
                <a:gd name="T38" fmla="*/ 458 w 480"/>
                <a:gd name="T39" fmla="*/ 352 h 562"/>
                <a:gd name="T40" fmla="*/ 240 w 480"/>
                <a:gd name="T41" fmla="*/ 380 h 562"/>
                <a:gd name="T42" fmla="*/ 23 w 480"/>
                <a:gd name="T43" fmla="*/ 352 h 562"/>
                <a:gd name="T44" fmla="*/ 23 w 480"/>
                <a:gd name="T45" fmla="*/ 333 h 562"/>
                <a:gd name="T46" fmla="*/ 240 w 480"/>
                <a:gd name="T47" fmla="*/ 361 h 562"/>
                <a:gd name="T48" fmla="*/ 458 w 480"/>
                <a:gd name="T49" fmla="*/ 333 h 562"/>
                <a:gd name="T50" fmla="*/ 458 w 480"/>
                <a:gd name="T51" fmla="*/ 352 h 562"/>
                <a:gd name="T52" fmla="*/ 458 w 480"/>
                <a:gd name="T53" fmla="*/ 166 h 562"/>
                <a:gd name="T54" fmla="*/ 240 w 480"/>
                <a:gd name="T55" fmla="*/ 195 h 562"/>
                <a:gd name="T56" fmla="*/ 23 w 480"/>
                <a:gd name="T57" fmla="*/ 166 h 562"/>
                <a:gd name="T58" fmla="*/ 23 w 480"/>
                <a:gd name="T59" fmla="*/ 147 h 562"/>
                <a:gd name="T60" fmla="*/ 240 w 480"/>
                <a:gd name="T61" fmla="*/ 176 h 562"/>
                <a:gd name="T62" fmla="*/ 458 w 480"/>
                <a:gd name="T63" fmla="*/ 147 h 562"/>
                <a:gd name="T64" fmla="*/ 458 w 480"/>
                <a:gd name="T65" fmla="*/ 166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80" h="562">
                  <a:moveTo>
                    <a:pt x="480" y="135"/>
                  </a:moveTo>
                  <a:cubicBezTo>
                    <a:pt x="480" y="0"/>
                    <a:pt x="480" y="0"/>
                    <a:pt x="480" y="0"/>
                  </a:cubicBezTo>
                  <a:cubicBezTo>
                    <a:pt x="448" y="31"/>
                    <a:pt x="326" y="43"/>
                    <a:pt x="240" y="43"/>
                  </a:cubicBezTo>
                  <a:cubicBezTo>
                    <a:pt x="154" y="43"/>
                    <a:pt x="32" y="31"/>
                    <a:pt x="0" y="0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41"/>
                    <a:pt x="5" y="147"/>
                    <a:pt x="15" y="153"/>
                  </a:cubicBezTo>
                  <a:cubicBezTo>
                    <a:pt x="5" y="158"/>
                    <a:pt x="0" y="164"/>
                    <a:pt x="0" y="170"/>
                  </a:cubicBezTo>
                  <a:cubicBezTo>
                    <a:pt x="0" y="322"/>
                    <a:pt x="0" y="322"/>
                    <a:pt x="0" y="322"/>
                  </a:cubicBezTo>
                  <a:cubicBezTo>
                    <a:pt x="0" y="329"/>
                    <a:pt x="5" y="335"/>
                    <a:pt x="15" y="340"/>
                  </a:cubicBezTo>
                  <a:cubicBezTo>
                    <a:pt x="5" y="346"/>
                    <a:pt x="0" y="351"/>
                    <a:pt x="0" y="358"/>
                  </a:cubicBezTo>
                  <a:cubicBezTo>
                    <a:pt x="0" y="510"/>
                    <a:pt x="0" y="510"/>
                    <a:pt x="0" y="510"/>
                  </a:cubicBezTo>
                  <a:cubicBezTo>
                    <a:pt x="0" y="538"/>
                    <a:pt x="108" y="562"/>
                    <a:pt x="240" y="562"/>
                  </a:cubicBezTo>
                  <a:cubicBezTo>
                    <a:pt x="373" y="562"/>
                    <a:pt x="480" y="538"/>
                    <a:pt x="480" y="510"/>
                  </a:cubicBezTo>
                  <a:cubicBezTo>
                    <a:pt x="480" y="358"/>
                    <a:pt x="480" y="358"/>
                    <a:pt x="480" y="358"/>
                  </a:cubicBezTo>
                  <a:cubicBezTo>
                    <a:pt x="480" y="351"/>
                    <a:pt x="475" y="346"/>
                    <a:pt x="466" y="340"/>
                  </a:cubicBezTo>
                  <a:cubicBezTo>
                    <a:pt x="475" y="335"/>
                    <a:pt x="480" y="329"/>
                    <a:pt x="480" y="322"/>
                  </a:cubicBezTo>
                  <a:cubicBezTo>
                    <a:pt x="480" y="170"/>
                    <a:pt x="480" y="170"/>
                    <a:pt x="480" y="170"/>
                  </a:cubicBezTo>
                  <a:cubicBezTo>
                    <a:pt x="480" y="164"/>
                    <a:pt x="475" y="158"/>
                    <a:pt x="466" y="153"/>
                  </a:cubicBezTo>
                  <a:cubicBezTo>
                    <a:pt x="475" y="147"/>
                    <a:pt x="480" y="141"/>
                    <a:pt x="480" y="135"/>
                  </a:cubicBezTo>
                  <a:close/>
                  <a:moveTo>
                    <a:pt x="458" y="352"/>
                  </a:moveTo>
                  <a:cubicBezTo>
                    <a:pt x="458" y="368"/>
                    <a:pt x="361" y="380"/>
                    <a:pt x="240" y="380"/>
                  </a:cubicBezTo>
                  <a:cubicBezTo>
                    <a:pt x="120" y="380"/>
                    <a:pt x="23" y="368"/>
                    <a:pt x="23" y="352"/>
                  </a:cubicBezTo>
                  <a:cubicBezTo>
                    <a:pt x="23" y="333"/>
                    <a:pt x="23" y="333"/>
                    <a:pt x="23" y="333"/>
                  </a:cubicBezTo>
                  <a:cubicBezTo>
                    <a:pt x="23" y="349"/>
                    <a:pt x="120" y="361"/>
                    <a:pt x="240" y="361"/>
                  </a:cubicBezTo>
                  <a:cubicBezTo>
                    <a:pt x="361" y="361"/>
                    <a:pt x="458" y="349"/>
                    <a:pt x="458" y="333"/>
                  </a:cubicBezTo>
                  <a:lnTo>
                    <a:pt x="458" y="352"/>
                  </a:lnTo>
                  <a:close/>
                  <a:moveTo>
                    <a:pt x="458" y="166"/>
                  </a:moveTo>
                  <a:cubicBezTo>
                    <a:pt x="458" y="182"/>
                    <a:pt x="361" y="195"/>
                    <a:pt x="240" y="195"/>
                  </a:cubicBezTo>
                  <a:cubicBezTo>
                    <a:pt x="120" y="195"/>
                    <a:pt x="23" y="182"/>
                    <a:pt x="23" y="166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3" y="163"/>
                    <a:pt x="120" y="176"/>
                    <a:pt x="240" y="176"/>
                  </a:cubicBezTo>
                  <a:cubicBezTo>
                    <a:pt x="361" y="176"/>
                    <a:pt x="458" y="163"/>
                    <a:pt x="458" y="147"/>
                  </a:cubicBezTo>
                  <a:lnTo>
                    <a:pt x="458" y="166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6402" tIns="43201" rIns="86402" bIns="43201" numCol="1" anchor="t" anchorCtr="0" compatLnSpc="1">
              <a:prstTxWarp prst="textNoShape">
                <a:avLst/>
              </a:prstTxWarp>
            </a:bodyPr>
            <a:lstStyle/>
            <a:p>
              <a:pPr defTabSz="864017">
                <a:defRPr/>
              </a:pPr>
              <a:endParaRPr lang="en-US" sz="1701" kern="0" dirty="0">
                <a:solidFill>
                  <a:prstClr val="black"/>
                </a:solidFill>
                <a:latin typeface="Segoe UI"/>
              </a:endParaRPr>
            </a:p>
          </p:txBody>
        </p:sp>
      </p:grpSp>
      <p:pic>
        <p:nvPicPr>
          <p:cNvPr id="136" name="Picture 8">
            <a:extLst>
              <a:ext uri="{FF2B5EF4-FFF2-40B4-BE49-F238E27FC236}">
                <a16:creationId xmlns:a16="http://schemas.microsoft.com/office/drawing/2014/main" id="{1E56BDC2-F3DA-4450-9FD0-425EDDDC69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6385" y="1618906"/>
            <a:ext cx="1245039" cy="9897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7" name="Picture 7" descr="\\SFP\Work\White_Whale\3-22036_Kuleen_Bharadwaj\PPT\4_SQL Server Renewal\SFP_Art\Icons\Chris Icons\cube_blue.png">
            <a:extLst>
              <a:ext uri="{FF2B5EF4-FFF2-40B4-BE49-F238E27FC236}">
                <a16:creationId xmlns:a16="http://schemas.microsoft.com/office/drawing/2014/main" id="{B18921E8-0349-4377-8EB0-EBA596BAEE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01158" y="2127235"/>
            <a:ext cx="1249752" cy="1119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8ADFF73-C958-4716-83B3-45AD43192221}"/>
              </a:ext>
            </a:extLst>
          </p:cNvPr>
          <p:cNvGrpSpPr/>
          <p:nvPr/>
        </p:nvGrpSpPr>
        <p:grpSpPr>
          <a:xfrm>
            <a:off x="8674300" y="1300558"/>
            <a:ext cx="804887" cy="890899"/>
            <a:chOff x="-4557713" y="979488"/>
            <a:chExt cx="4233863" cy="4233862"/>
          </a:xfrm>
          <a:solidFill>
            <a:sysClr val="window" lastClr="FFFFFF"/>
          </a:solidFill>
        </p:grpSpPr>
        <p:sp>
          <p:nvSpPr>
            <p:cNvPr id="139" name="Freeform 30">
              <a:extLst>
                <a:ext uri="{FF2B5EF4-FFF2-40B4-BE49-F238E27FC236}">
                  <a16:creationId xmlns:a16="http://schemas.microsoft.com/office/drawing/2014/main" id="{168C125E-22E1-4A9B-A210-2BA4249BB0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557713" y="979488"/>
              <a:ext cx="4233863" cy="4233862"/>
            </a:xfrm>
            <a:custGeom>
              <a:avLst/>
              <a:gdLst>
                <a:gd name="T0" fmla="*/ 565 w 1129"/>
                <a:gd name="T1" fmla="*/ 0 h 1129"/>
                <a:gd name="T2" fmla="*/ 0 w 1129"/>
                <a:gd name="T3" fmla="*/ 565 h 1129"/>
                <a:gd name="T4" fmla="*/ 565 w 1129"/>
                <a:gd name="T5" fmla="*/ 1129 h 1129"/>
                <a:gd name="T6" fmla="*/ 1129 w 1129"/>
                <a:gd name="T7" fmla="*/ 565 h 1129"/>
                <a:gd name="T8" fmla="*/ 565 w 1129"/>
                <a:gd name="T9" fmla="*/ 0 h 1129"/>
                <a:gd name="T10" fmla="*/ 565 w 1129"/>
                <a:gd name="T11" fmla="*/ 1080 h 1129"/>
                <a:gd name="T12" fmla="*/ 49 w 1129"/>
                <a:gd name="T13" fmla="*/ 565 h 1129"/>
                <a:gd name="T14" fmla="*/ 565 w 1129"/>
                <a:gd name="T15" fmla="*/ 49 h 1129"/>
                <a:gd name="T16" fmla="*/ 1080 w 1129"/>
                <a:gd name="T17" fmla="*/ 565 h 1129"/>
                <a:gd name="T18" fmla="*/ 565 w 1129"/>
                <a:gd name="T19" fmla="*/ 1080 h 1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9" h="1129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6"/>
                    <a:pt x="253" y="1129"/>
                    <a:pt x="565" y="1129"/>
                  </a:cubicBezTo>
                  <a:cubicBezTo>
                    <a:pt x="876" y="1129"/>
                    <a:pt x="1129" y="876"/>
                    <a:pt x="1129" y="565"/>
                  </a:cubicBezTo>
                  <a:cubicBezTo>
                    <a:pt x="1129" y="253"/>
                    <a:pt x="876" y="0"/>
                    <a:pt x="565" y="0"/>
                  </a:cubicBezTo>
                  <a:close/>
                  <a:moveTo>
                    <a:pt x="565" y="1080"/>
                  </a:moveTo>
                  <a:cubicBezTo>
                    <a:pt x="280" y="1080"/>
                    <a:pt x="49" y="849"/>
                    <a:pt x="49" y="565"/>
                  </a:cubicBezTo>
                  <a:cubicBezTo>
                    <a:pt x="49" y="280"/>
                    <a:pt x="280" y="49"/>
                    <a:pt x="565" y="49"/>
                  </a:cubicBezTo>
                  <a:cubicBezTo>
                    <a:pt x="849" y="49"/>
                    <a:pt x="1080" y="280"/>
                    <a:pt x="1080" y="565"/>
                  </a:cubicBezTo>
                  <a:cubicBezTo>
                    <a:pt x="1080" y="849"/>
                    <a:pt x="849" y="1080"/>
                    <a:pt x="565" y="10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6402" tIns="43201" rIns="86402" bIns="43201" numCol="1" anchor="t" anchorCtr="0" compatLnSpc="1">
              <a:prstTxWarp prst="textNoShape">
                <a:avLst/>
              </a:prstTxWarp>
            </a:bodyPr>
            <a:lstStyle/>
            <a:p>
              <a:pPr defTabSz="864017">
                <a:defRPr/>
              </a:pPr>
              <a:endParaRPr lang="en-US" sz="1701" kern="0" dirty="0">
                <a:solidFill>
                  <a:sysClr val="windowText" lastClr="000000"/>
                </a:solidFill>
                <a:latin typeface="Segoe UI"/>
              </a:endParaRPr>
            </a:p>
          </p:txBody>
        </p:sp>
        <p:sp>
          <p:nvSpPr>
            <p:cNvPr id="140" name="Freeform 31">
              <a:extLst>
                <a:ext uri="{FF2B5EF4-FFF2-40B4-BE49-F238E27FC236}">
                  <a16:creationId xmlns:a16="http://schemas.microsoft.com/office/drawing/2014/main" id="{337F1343-CDB8-45CD-AEBF-A38B4393C5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284663" y="1254125"/>
              <a:ext cx="3687763" cy="3686175"/>
            </a:xfrm>
            <a:custGeom>
              <a:avLst/>
              <a:gdLst>
                <a:gd name="T0" fmla="*/ 455 w 983"/>
                <a:gd name="T1" fmla="*/ 791 h 983"/>
                <a:gd name="T2" fmla="*/ 875 w 983"/>
                <a:gd name="T3" fmla="*/ 799 h 983"/>
                <a:gd name="T4" fmla="*/ 492 w 983"/>
                <a:gd name="T5" fmla="*/ 0 h 983"/>
                <a:gd name="T6" fmla="*/ 492 w 983"/>
                <a:gd name="T7" fmla="*/ 983 h 983"/>
                <a:gd name="T8" fmla="*/ 456 w 983"/>
                <a:gd name="T9" fmla="*/ 802 h 983"/>
                <a:gd name="T10" fmla="*/ 875 w 983"/>
                <a:gd name="T11" fmla="*/ 291 h 983"/>
                <a:gd name="T12" fmla="*/ 781 w 983"/>
                <a:gd name="T13" fmla="*/ 779 h 983"/>
                <a:gd name="T14" fmla="*/ 668 w 983"/>
                <a:gd name="T15" fmla="*/ 390 h 983"/>
                <a:gd name="T16" fmla="*/ 762 w 983"/>
                <a:gd name="T17" fmla="*/ 779 h 983"/>
                <a:gd name="T18" fmla="*/ 668 w 983"/>
                <a:gd name="T19" fmla="*/ 390 h 983"/>
                <a:gd name="T20" fmla="*/ 649 w 983"/>
                <a:gd name="T21" fmla="*/ 497 h 983"/>
                <a:gd name="T22" fmla="*/ 555 w 983"/>
                <a:gd name="T23" fmla="*/ 779 h 983"/>
                <a:gd name="T24" fmla="*/ 442 w 983"/>
                <a:gd name="T25" fmla="*/ 573 h 983"/>
                <a:gd name="T26" fmla="*/ 536 w 983"/>
                <a:gd name="T27" fmla="*/ 779 h 983"/>
                <a:gd name="T28" fmla="*/ 474 w 983"/>
                <a:gd name="T29" fmla="*/ 744 h 983"/>
                <a:gd name="T30" fmla="*/ 466 w 983"/>
                <a:gd name="T31" fmla="*/ 682 h 983"/>
                <a:gd name="T32" fmla="*/ 442 w 983"/>
                <a:gd name="T33" fmla="*/ 573 h 983"/>
                <a:gd name="T34" fmla="*/ 262 w 983"/>
                <a:gd name="T35" fmla="*/ 298 h 983"/>
                <a:gd name="T36" fmla="*/ 300 w 983"/>
                <a:gd name="T37" fmla="*/ 318 h 983"/>
                <a:gd name="T38" fmla="*/ 371 w 983"/>
                <a:gd name="T39" fmla="*/ 341 h 983"/>
                <a:gd name="T40" fmla="*/ 381 w 983"/>
                <a:gd name="T41" fmla="*/ 444 h 983"/>
                <a:gd name="T42" fmla="*/ 393 w 983"/>
                <a:gd name="T43" fmla="*/ 463 h 983"/>
                <a:gd name="T44" fmla="*/ 366 w 983"/>
                <a:gd name="T45" fmla="*/ 515 h 983"/>
                <a:gd name="T46" fmla="*/ 182 w 983"/>
                <a:gd name="T47" fmla="*/ 515 h 983"/>
                <a:gd name="T48" fmla="*/ 154 w 983"/>
                <a:gd name="T49" fmla="*/ 463 h 983"/>
                <a:gd name="T50" fmla="*/ 167 w 983"/>
                <a:gd name="T51" fmla="*/ 444 h 983"/>
                <a:gd name="T52" fmla="*/ 177 w 983"/>
                <a:gd name="T53" fmla="*/ 341 h 983"/>
                <a:gd name="T54" fmla="*/ 269 w 983"/>
                <a:gd name="T55" fmla="*/ 630 h 983"/>
                <a:gd name="T56" fmla="*/ 293 w 983"/>
                <a:gd name="T57" fmla="*/ 627 h 983"/>
                <a:gd name="T58" fmla="*/ 262 w 983"/>
                <a:gd name="T59" fmla="*/ 629 h 983"/>
                <a:gd name="T60" fmla="*/ 265 w 983"/>
                <a:gd name="T61" fmla="*/ 677 h 983"/>
                <a:gd name="T62" fmla="*/ 204 w 983"/>
                <a:gd name="T63" fmla="*/ 592 h 983"/>
                <a:gd name="T64" fmla="*/ 241 w 983"/>
                <a:gd name="T65" fmla="*/ 619 h 983"/>
                <a:gd name="T66" fmla="*/ 314 w 983"/>
                <a:gd name="T67" fmla="*/ 619 h 983"/>
                <a:gd name="T68" fmla="*/ 345 w 983"/>
                <a:gd name="T69" fmla="*/ 592 h 983"/>
                <a:gd name="T70" fmla="*/ 290 w 983"/>
                <a:gd name="T71" fmla="*/ 677 h 983"/>
                <a:gd name="T72" fmla="*/ 314 w 983"/>
                <a:gd name="T73" fmla="*/ 619 h 983"/>
                <a:gd name="T74" fmla="*/ 123 w 983"/>
                <a:gd name="T75" fmla="*/ 792 h 983"/>
                <a:gd name="T76" fmla="*/ 139 w 983"/>
                <a:gd name="T77" fmla="*/ 757 h 983"/>
                <a:gd name="T78" fmla="*/ 109 w 983"/>
                <a:gd name="T79" fmla="*/ 774 h 983"/>
                <a:gd name="T80" fmla="*/ 157 w 983"/>
                <a:gd name="T81" fmla="*/ 649 h 983"/>
                <a:gd name="T82" fmla="*/ 261 w 983"/>
                <a:gd name="T83" fmla="*/ 693 h 983"/>
                <a:gd name="T84" fmla="*/ 141 w 983"/>
                <a:gd name="T85" fmla="*/ 813 h 983"/>
                <a:gd name="T86" fmla="*/ 277 w 983"/>
                <a:gd name="T87" fmla="*/ 680 h 983"/>
                <a:gd name="T88" fmla="*/ 257 w 983"/>
                <a:gd name="T89" fmla="*/ 813 h 983"/>
                <a:gd name="T90" fmla="*/ 294 w 983"/>
                <a:gd name="T91" fmla="*/ 693 h 983"/>
                <a:gd name="T92" fmla="*/ 392 w 983"/>
                <a:gd name="T93" fmla="*/ 649 h 983"/>
                <a:gd name="T94" fmla="*/ 447 w 983"/>
                <a:gd name="T95" fmla="*/ 782 h 983"/>
                <a:gd name="T96" fmla="*/ 314 w 983"/>
                <a:gd name="T97" fmla="*/ 813 h 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83" h="983">
                  <a:moveTo>
                    <a:pt x="456" y="802"/>
                  </a:moveTo>
                  <a:cubicBezTo>
                    <a:pt x="455" y="791"/>
                    <a:pt x="455" y="791"/>
                    <a:pt x="455" y="791"/>
                  </a:cubicBezTo>
                  <a:cubicBezTo>
                    <a:pt x="875" y="791"/>
                    <a:pt x="875" y="791"/>
                    <a:pt x="875" y="791"/>
                  </a:cubicBezTo>
                  <a:cubicBezTo>
                    <a:pt x="875" y="799"/>
                    <a:pt x="875" y="799"/>
                    <a:pt x="875" y="799"/>
                  </a:cubicBezTo>
                  <a:cubicBezTo>
                    <a:pt x="942" y="715"/>
                    <a:pt x="983" y="608"/>
                    <a:pt x="983" y="492"/>
                  </a:cubicBezTo>
                  <a:cubicBezTo>
                    <a:pt x="983" y="221"/>
                    <a:pt x="763" y="0"/>
                    <a:pt x="492" y="0"/>
                  </a:cubicBezTo>
                  <a:cubicBezTo>
                    <a:pt x="221" y="0"/>
                    <a:pt x="0" y="221"/>
                    <a:pt x="0" y="492"/>
                  </a:cubicBezTo>
                  <a:cubicBezTo>
                    <a:pt x="0" y="763"/>
                    <a:pt x="221" y="983"/>
                    <a:pt x="492" y="983"/>
                  </a:cubicBezTo>
                  <a:cubicBezTo>
                    <a:pt x="645" y="983"/>
                    <a:pt x="783" y="912"/>
                    <a:pt x="873" y="802"/>
                  </a:cubicBezTo>
                  <a:lnTo>
                    <a:pt x="456" y="802"/>
                  </a:lnTo>
                  <a:close/>
                  <a:moveTo>
                    <a:pt x="781" y="291"/>
                  </a:moveTo>
                  <a:cubicBezTo>
                    <a:pt x="875" y="291"/>
                    <a:pt x="875" y="291"/>
                    <a:pt x="875" y="291"/>
                  </a:cubicBezTo>
                  <a:cubicBezTo>
                    <a:pt x="875" y="779"/>
                    <a:pt x="875" y="779"/>
                    <a:pt x="875" y="779"/>
                  </a:cubicBezTo>
                  <a:cubicBezTo>
                    <a:pt x="781" y="779"/>
                    <a:pt x="781" y="779"/>
                    <a:pt x="781" y="779"/>
                  </a:cubicBezTo>
                  <a:lnTo>
                    <a:pt x="781" y="291"/>
                  </a:lnTo>
                  <a:close/>
                  <a:moveTo>
                    <a:pt x="668" y="390"/>
                  </a:moveTo>
                  <a:cubicBezTo>
                    <a:pt x="762" y="390"/>
                    <a:pt x="762" y="390"/>
                    <a:pt x="762" y="390"/>
                  </a:cubicBezTo>
                  <a:cubicBezTo>
                    <a:pt x="762" y="779"/>
                    <a:pt x="762" y="779"/>
                    <a:pt x="762" y="779"/>
                  </a:cubicBezTo>
                  <a:cubicBezTo>
                    <a:pt x="668" y="779"/>
                    <a:pt x="668" y="779"/>
                    <a:pt x="668" y="779"/>
                  </a:cubicBezTo>
                  <a:lnTo>
                    <a:pt x="668" y="390"/>
                  </a:lnTo>
                  <a:close/>
                  <a:moveTo>
                    <a:pt x="555" y="497"/>
                  </a:moveTo>
                  <a:cubicBezTo>
                    <a:pt x="649" y="497"/>
                    <a:pt x="649" y="497"/>
                    <a:pt x="649" y="497"/>
                  </a:cubicBezTo>
                  <a:cubicBezTo>
                    <a:pt x="649" y="779"/>
                    <a:pt x="649" y="779"/>
                    <a:pt x="649" y="779"/>
                  </a:cubicBezTo>
                  <a:cubicBezTo>
                    <a:pt x="555" y="779"/>
                    <a:pt x="555" y="779"/>
                    <a:pt x="555" y="779"/>
                  </a:cubicBezTo>
                  <a:lnTo>
                    <a:pt x="555" y="497"/>
                  </a:lnTo>
                  <a:close/>
                  <a:moveTo>
                    <a:pt x="442" y="573"/>
                  </a:moveTo>
                  <a:cubicBezTo>
                    <a:pt x="536" y="573"/>
                    <a:pt x="536" y="573"/>
                    <a:pt x="536" y="573"/>
                  </a:cubicBezTo>
                  <a:cubicBezTo>
                    <a:pt x="536" y="779"/>
                    <a:pt x="536" y="779"/>
                    <a:pt x="536" y="779"/>
                  </a:cubicBezTo>
                  <a:cubicBezTo>
                    <a:pt x="457" y="779"/>
                    <a:pt x="457" y="779"/>
                    <a:pt x="457" y="779"/>
                  </a:cubicBezTo>
                  <a:cubicBezTo>
                    <a:pt x="474" y="744"/>
                    <a:pt x="474" y="744"/>
                    <a:pt x="474" y="744"/>
                  </a:cubicBezTo>
                  <a:cubicBezTo>
                    <a:pt x="475" y="743"/>
                    <a:pt x="475" y="743"/>
                    <a:pt x="475" y="743"/>
                  </a:cubicBezTo>
                  <a:cubicBezTo>
                    <a:pt x="475" y="741"/>
                    <a:pt x="484" y="711"/>
                    <a:pt x="466" y="682"/>
                  </a:cubicBezTo>
                  <a:cubicBezTo>
                    <a:pt x="460" y="673"/>
                    <a:pt x="452" y="665"/>
                    <a:pt x="442" y="658"/>
                  </a:cubicBezTo>
                  <a:lnTo>
                    <a:pt x="442" y="573"/>
                  </a:lnTo>
                  <a:close/>
                  <a:moveTo>
                    <a:pt x="177" y="341"/>
                  </a:moveTo>
                  <a:cubicBezTo>
                    <a:pt x="177" y="341"/>
                    <a:pt x="224" y="297"/>
                    <a:pt x="262" y="298"/>
                  </a:cubicBezTo>
                  <a:cubicBezTo>
                    <a:pt x="262" y="298"/>
                    <a:pt x="286" y="296"/>
                    <a:pt x="289" y="316"/>
                  </a:cubicBezTo>
                  <a:cubicBezTo>
                    <a:pt x="289" y="316"/>
                    <a:pt x="291" y="327"/>
                    <a:pt x="300" y="318"/>
                  </a:cubicBezTo>
                  <a:cubicBezTo>
                    <a:pt x="300" y="318"/>
                    <a:pt x="308" y="307"/>
                    <a:pt x="315" y="308"/>
                  </a:cubicBezTo>
                  <a:cubicBezTo>
                    <a:pt x="315" y="308"/>
                    <a:pt x="333" y="307"/>
                    <a:pt x="371" y="341"/>
                  </a:cubicBezTo>
                  <a:cubicBezTo>
                    <a:pt x="401" y="370"/>
                    <a:pt x="400" y="400"/>
                    <a:pt x="400" y="400"/>
                  </a:cubicBezTo>
                  <a:cubicBezTo>
                    <a:pt x="398" y="429"/>
                    <a:pt x="381" y="444"/>
                    <a:pt x="381" y="444"/>
                  </a:cubicBezTo>
                  <a:cubicBezTo>
                    <a:pt x="378" y="459"/>
                    <a:pt x="378" y="459"/>
                    <a:pt x="378" y="459"/>
                  </a:cubicBezTo>
                  <a:cubicBezTo>
                    <a:pt x="398" y="454"/>
                    <a:pt x="393" y="463"/>
                    <a:pt x="393" y="463"/>
                  </a:cubicBezTo>
                  <a:cubicBezTo>
                    <a:pt x="392" y="476"/>
                    <a:pt x="374" y="513"/>
                    <a:pt x="374" y="513"/>
                  </a:cubicBezTo>
                  <a:cubicBezTo>
                    <a:pt x="370" y="518"/>
                    <a:pt x="366" y="515"/>
                    <a:pt x="366" y="515"/>
                  </a:cubicBezTo>
                  <a:cubicBezTo>
                    <a:pt x="366" y="515"/>
                    <a:pt x="354" y="595"/>
                    <a:pt x="274" y="611"/>
                  </a:cubicBezTo>
                  <a:cubicBezTo>
                    <a:pt x="194" y="595"/>
                    <a:pt x="182" y="515"/>
                    <a:pt x="182" y="515"/>
                  </a:cubicBezTo>
                  <a:cubicBezTo>
                    <a:pt x="182" y="515"/>
                    <a:pt x="178" y="518"/>
                    <a:pt x="174" y="513"/>
                  </a:cubicBezTo>
                  <a:cubicBezTo>
                    <a:pt x="174" y="513"/>
                    <a:pt x="156" y="476"/>
                    <a:pt x="154" y="463"/>
                  </a:cubicBezTo>
                  <a:cubicBezTo>
                    <a:pt x="154" y="463"/>
                    <a:pt x="150" y="454"/>
                    <a:pt x="170" y="459"/>
                  </a:cubicBezTo>
                  <a:cubicBezTo>
                    <a:pt x="167" y="444"/>
                    <a:pt x="167" y="444"/>
                    <a:pt x="167" y="444"/>
                  </a:cubicBezTo>
                  <a:cubicBezTo>
                    <a:pt x="167" y="444"/>
                    <a:pt x="149" y="429"/>
                    <a:pt x="147" y="400"/>
                  </a:cubicBezTo>
                  <a:cubicBezTo>
                    <a:pt x="147" y="400"/>
                    <a:pt x="147" y="370"/>
                    <a:pt x="177" y="341"/>
                  </a:cubicBezTo>
                  <a:close/>
                  <a:moveTo>
                    <a:pt x="262" y="629"/>
                  </a:moveTo>
                  <a:cubicBezTo>
                    <a:pt x="264" y="629"/>
                    <a:pt x="266" y="630"/>
                    <a:pt x="269" y="630"/>
                  </a:cubicBezTo>
                  <a:cubicBezTo>
                    <a:pt x="280" y="630"/>
                    <a:pt x="280" y="630"/>
                    <a:pt x="280" y="630"/>
                  </a:cubicBezTo>
                  <a:cubicBezTo>
                    <a:pt x="285" y="630"/>
                    <a:pt x="290" y="628"/>
                    <a:pt x="293" y="627"/>
                  </a:cubicBezTo>
                  <a:cubicBezTo>
                    <a:pt x="288" y="641"/>
                    <a:pt x="282" y="660"/>
                    <a:pt x="277" y="666"/>
                  </a:cubicBezTo>
                  <a:cubicBezTo>
                    <a:pt x="273" y="661"/>
                    <a:pt x="268" y="642"/>
                    <a:pt x="262" y="629"/>
                  </a:cubicBezTo>
                  <a:close/>
                  <a:moveTo>
                    <a:pt x="267" y="671"/>
                  </a:moveTo>
                  <a:cubicBezTo>
                    <a:pt x="266" y="672"/>
                    <a:pt x="266" y="674"/>
                    <a:pt x="265" y="677"/>
                  </a:cubicBezTo>
                  <a:cubicBezTo>
                    <a:pt x="247" y="679"/>
                    <a:pt x="210" y="646"/>
                    <a:pt x="189" y="621"/>
                  </a:cubicBezTo>
                  <a:cubicBezTo>
                    <a:pt x="194" y="614"/>
                    <a:pt x="199" y="604"/>
                    <a:pt x="204" y="592"/>
                  </a:cubicBezTo>
                  <a:cubicBezTo>
                    <a:pt x="241" y="618"/>
                    <a:pt x="241" y="618"/>
                    <a:pt x="241" y="618"/>
                  </a:cubicBezTo>
                  <a:cubicBezTo>
                    <a:pt x="241" y="619"/>
                    <a:pt x="241" y="619"/>
                    <a:pt x="241" y="619"/>
                  </a:cubicBezTo>
                  <a:cubicBezTo>
                    <a:pt x="245" y="629"/>
                    <a:pt x="256" y="657"/>
                    <a:pt x="267" y="671"/>
                  </a:cubicBezTo>
                  <a:close/>
                  <a:moveTo>
                    <a:pt x="314" y="619"/>
                  </a:moveTo>
                  <a:cubicBezTo>
                    <a:pt x="315" y="613"/>
                    <a:pt x="315" y="613"/>
                    <a:pt x="315" y="613"/>
                  </a:cubicBezTo>
                  <a:cubicBezTo>
                    <a:pt x="345" y="592"/>
                    <a:pt x="345" y="592"/>
                    <a:pt x="345" y="592"/>
                  </a:cubicBezTo>
                  <a:cubicBezTo>
                    <a:pt x="350" y="607"/>
                    <a:pt x="357" y="617"/>
                    <a:pt x="362" y="625"/>
                  </a:cubicBezTo>
                  <a:cubicBezTo>
                    <a:pt x="341" y="649"/>
                    <a:pt x="307" y="679"/>
                    <a:pt x="290" y="677"/>
                  </a:cubicBezTo>
                  <a:cubicBezTo>
                    <a:pt x="289" y="674"/>
                    <a:pt x="288" y="672"/>
                    <a:pt x="288" y="671"/>
                  </a:cubicBezTo>
                  <a:cubicBezTo>
                    <a:pt x="299" y="657"/>
                    <a:pt x="310" y="629"/>
                    <a:pt x="314" y="619"/>
                  </a:cubicBezTo>
                  <a:close/>
                  <a:moveTo>
                    <a:pt x="141" y="813"/>
                  </a:moveTo>
                  <a:cubicBezTo>
                    <a:pt x="135" y="806"/>
                    <a:pt x="129" y="799"/>
                    <a:pt x="123" y="792"/>
                  </a:cubicBezTo>
                  <a:cubicBezTo>
                    <a:pt x="125" y="784"/>
                    <a:pt x="128" y="776"/>
                    <a:pt x="133" y="768"/>
                  </a:cubicBezTo>
                  <a:cubicBezTo>
                    <a:pt x="139" y="757"/>
                    <a:pt x="139" y="757"/>
                    <a:pt x="139" y="757"/>
                  </a:cubicBezTo>
                  <a:cubicBezTo>
                    <a:pt x="139" y="757"/>
                    <a:pt x="149" y="730"/>
                    <a:pt x="126" y="753"/>
                  </a:cubicBezTo>
                  <a:cubicBezTo>
                    <a:pt x="126" y="753"/>
                    <a:pt x="118" y="761"/>
                    <a:pt x="109" y="774"/>
                  </a:cubicBezTo>
                  <a:cubicBezTo>
                    <a:pt x="90" y="748"/>
                    <a:pt x="73" y="719"/>
                    <a:pt x="59" y="689"/>
                  </a:cubicBezTo>
                  <a:cubicBezTo>
                    <a:pt x="73" y="679"/>
                    <a:pt x="104" y="661"/>
                    <a:pt x="157" y="649"/>
                  </a:cubicBezTo>
                  <a:cubicBezTo>
                    <a:pt x="157" y="649"/>
                    <a:pt x="166" y="647"/>
                    <a:pt x="179" y="634"/>
                  </a:cubicBezTo>
                  <a:cubicBezTo>
                    <a:pt x="194" y="651"/>
                    <a:pt x="232" y="690"/>
                    <a:pt x="261" y="693"/>
                  </a:cubicBezTo>
                  <a:cubicBezTo>
                    <a:pt x="251" y="732"/>
                    <a:pt x="243" y="796"/>
                    <a:pt x="241" y="813"/>
                  </a:cubicBezTo>
                  <a:lnTo>
                    <a:pt x="141" y="813"/>
                  </a:lnTo>
                  <a:close/>
                  <a:moveTo>
                    <a:pt x="257" y="813"/>
                  </a:moveTo>
                  <a:cubicBezTo>
                    <a:pt x="262" y="773"/>
                    <a:pt x="270" y="708"/>
                    <a:pt x="277" y="680"/>
                  </a:cubicBezTo>
                  <a:cubicBezTo>
                    <a:pt x="284" y="708"/>
                    <a:pt x="293" y="773"/>
                    <a:pt x="298" y="813"/>
                  </a:cubicBezTo>
                  <a:lnTo>
                    <a:pt x="257" y="813"/>
                  </a:lnTo>
                  <a:close/>
                  <a:moveTo>
                    <a:pt x="314" y="813"/>
                  </a:moveTo>
                  <a:cubicBezTo>
                    <a:pt x="312" y="796"/>
                    <a:pt x="303" y="732"/>
                    <a:pt x="294" y="693"/>
                  </a:cubicBezTo>
                  <a:cubicBezTo>
                    <a:pt x="321" y="690"/>
                    <a:pt x="356" y="656"/>
                    <a:pt x="373" y="637"/>
                  </a:cubicBezTo>
                  <a:cubicBezTo>
                    <a:pt x="384" y="647"/>
                    <a:pt x="392" y="649"/>
                    <a:pt x="392" y="649"/>
                  </a:cubicBezTo>
                  <a:cubicBezTo>
                    <a:pt x="489" y="666"/>
                    <a:pt x="467" y="741"/>
                    <a:pt x="467" y="741"/>
                  </a:cubicBezTo>
                  <a:cubicBezTo>
                    <a:pt x="447" y="782"/>
                    <a:pt x="447" y="782"/>
                    <a:pt x="447" y="782"/>
                  </a:cubicBezTo>
                  <a:cubicBezTo>
                    <a:pt x="450" y="813"/>
                    <a:pt x="450" y="813"/>
                    <a:pt x="450" y="813"/>
                  </a:cubicBezTo>
                  <a:lnTo>
                    <a:pt x="314" y="8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6402" tIns="43201" rIns="86402" bIns="43201" numCol="1" anchor="t" anchorCtr="0" compatLnSpc="1">
              <a:prstTxWarp prst="textNoShape">
                <a:avLst/>
              </a:prstTxWarp>
            </a:bodyPr>
            <a:lstStyle/>
            <a:p>
              <a:pPr defTabSz="864017">
                <a:defRPr/>
              </a:pPr>
              <a:endParaRPr lang="en-US" sz="1701" kern="0" dirty="0">
                <a:solidFill>
                  <a:sysClr val="windowText" lastClr="000000"/>
                </a:solidFill>
                <a:latin typeface="Segoe UI"/>
              </a:endParaRPr>
            </a:p>
          </p:txBody>
        </p:sp>
      </p:grpSp>
      <p:sp>
        <p:nvSpPr>
          <p:cNvPr id="141" name="Right Arrow 31">
            <a:extLst>
              <a:ext uri="{FF2B5EF4-FFF2-40B4-BE49-F238E27FC236}">
                <a16:creationId xmlns:a16="http://schemas.microsoft.com/office/drawing/2014/main" id="{AC6C2291-7DA6-468C-A607-193078900096}"/>
              </a:ext>
            </a:extLst>
          </p:cNvPr>
          <p:cNvSpPr/>
          <p:nvPr/>
        </p:nvSpPr>
        <p:spPr>
          <a:xfrm rot="1354991">
            <a:off x="2085437" y="1781209"/>
            <a:ext cx="564495" cy="288356"/>
          </a:xfrm>
          <a:prstGeom prst="rightArrow">
            <a:avLst/>
          </a:prstGeom>
          <a:solidFill>
            <a:srgbClr val="EEECE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864017">
              <a:defRPr/>
            </a:pPr>
            <a:endParaRPr lang="en-US" sz="1701" kern="0" dirty="0">
              <a:solidFill>
                <a:prstClr val="white"/>
              </a:solidFill>
              <a:latin typeface="Segoe UI"/>
            </a:endParaRPr>
          </a:p>
        </p:txBody>
      </p:sp>
      <p:sp>
        <p:nvSpPr>
          <p:cNvPr id="142" name="Right Arrow 32">
            <a:extLst>
              <a:ext uri="{FF2B5EF4-FFF2-40B4-BE49-F238E27FC236}">
                <a16:creationId xmlns:a16="http://schemas.microsoft.com/office/drawing/2014/main" id="{BB21E75A-FEFF-493B-BC7E-CA09027D734F}"/>
              </a:ext>
            </a:extLst>
          </p:cNvPr>
          <p:cNvSpPr/>
          <p:nvPr/>
        </p:nvSpPr>
        <p:spPr>
          <a:xfrm>
            <a:off x="3580635" y="2044386"/>
            <a:ext cx="564495" cy="288356"/>
          </a:xfrm>
          <a:prstGeom prst="rightArrow">
            <a:avLst/>
          </a:prstGeom>
          <a:solidFill>
            <a:srgbClr val="EEECE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864017">
              <a:defRPr/>
            </a:pPr>
            <a:endParaRPr lang="en-US" sz="1701" kern="0" dirty="0">
              <a:solidFill>
                <a:prstClr val="white"/>
              </a:solidFill>
              <a:latin typeface="Segoe UI"/>
            </a:endParaRPr>
          </a:p>
        </p:txBody>
      </p:sp>
      <p:sp>
        <p:nvSpPr>
          <p:cNvPr id="143" name="Right Arrow 33">
            <a:extLst>
              <a:ext uri="{FF2B5EF4-FFF2-40B4-BE49-F238E27FC236}">
                <a16:creationId xmlns:a16="http://schemas.microsoft.com/office/drawing/2014/main" id="{C11D8788-EFC4-4449-9071-BBF9D32D39A3}"/>
              </a:ext>
            </a:extLst>
          </p:cNvPr>
          <p:cNvSpPr/>
          <p:nvPr/>
        </p:nvSpPr>
        <p:spPr>
          <a:xfrm>
            <a:off x="2052617" y="2412535"/>
            <a:ext cx="564495" cy="288356"/>
          </a:xfrm>
          <a:prstGeom prst="rightArrow">
            <a:avLst/>
          </a:prstGeom>
          <a:solidFill>
            <a:srgbClr val="EEECE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864017">
              <a:defRPr/>
            </a:pPr>
            <a:endParaRPr lang="en-US" sz="1701" kern="0" dirty="0">
              <a:solidFill>
                <a:prstClr val="white"/>
              </a:solidFill>
              <a:latin typeface="Segoe UI"/>
            </a:endParaRPr>
          </a:p>
        </p:txBody>
      </p:sp>
      <p:sp>
        <p:nvSpPr>
          <p:cNvPr id="144" name="Right Arrow 34">
            <a:extLst>
              <a:ext uri="{FF2B5EF4-FFF2-40B4-BE49-F238E27FC236}">
                <a16:creationId xmlns:a16="http://schemas.microsoft.com/office/drawing/2014/main" id="{77B1B761-655D-4B7E-8E17-DACE1A2DDA38}"/>
              </a:ext>
            </a:extLst>
          </p:cNvPr>
          <p:cNvSpPr/>
          <p:nvPr/>
        </p:nvSpPr>
        <p:spPr>
          <a:xfrm rot="19751463">
            <a:off x="2086631" y="3133561"/>
            <a:ext cx="564495" cy="288356"/>
          </a:xfrm>
          <a:prstGeom prst="rightArrow">
            <a:avLst/>
          </a:prstGeom>
          <a:solidFill>
            <a:srgbClr val="EEECE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864017">
              <a:defRPr/>
            </a:pPr>
            <a:endParaRPr lang="en-US" sz="1701" kern="0" dirty="0">
              <a:solidFill>
                <a:prstClr val="white"/>
              </a:solidFill>
              <a:latin typeface="Segoe UI"/>
            </a:endParaRPr>
          </a:p>
        </p:txBody>
      </p:sp>
      <p:sp>
        <p:nvSpPr>
          <p:cNvPr id="145" name="Right Arrow 35">
            <a:extLst>
              <a:ext uri="{FF2B5EF4-FFF2-40B4-BE49-F238E27FC236}">
                <a16:creationId xmlns:a16="http://schemas.microsoft.com/office/drawing/2014/main" id="{2EEF1F47-78D3-4790-9228-2A9A4FC7BB64}"/>
              </a:ext>
            </a:extLst>
          </p:cNvPr>
          <p:cNvSpPr/>
          <p:nvPr/>
        </p:nvSpPr>
        <p:spPr>
          <a:xfrm>
            <a:off x="5686423" y="2044386"/>
            <a:ext cx="564495" cy="288356"/>
          </a:xfrm>
          <a:prstGeom prst="rightArrow">
            <a:avLst/>
          </a:prstGeom>
          <a:solidFill>
            <a:srgbClr val="EEECE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864017">
              <a:defRPr/>
            </a:pPr>
            <a:endParaRPr lang="en-US" sz="1701" kern="0" dirty="0">
              <a:solidFill>
                <a:prstClr val="white"/>
              </a:solidFill>
              <a:latin typeface="Segoe UI"/>
            </a:endParaRPr>
          </a:p>
        </p:txBody>
      </p:sp>
      <p:pic>
        <p:nvPicPr>
          <p:cNvPr id="146" name="Picture 2">
            <a:extLst>
              <a:ext uri="{FF2B5EF4-FFF2-40B4-BE49-F238E27FC236}">
                <a16:creationId xmlns:a16="http://schemas.microsoft.com/office/drawing/2014/main" id="{062FDE2A-D72F-448A-927B-B45120A14C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4677" y="2526012"/>
            <a:ext cx="1228946" cy="1091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7" name="TextBox 146">
            <a:extLst>
              <a:ext uri="{FF2B5EF4-FFF2-40B4-BE49-F238E27FC236}">
                <a16:creationId xmlns:a16="http://schemas.microsoft.com/office/drawing/2014/main" id="{6B4B1FDC-A121-4B95-A93F-BFDE8243B06D}"/>
              </a:ext>
            </a:extLst>
          </p:cNvPr>
          <p:cNvSpPr txBox="1"/>
          <p:nvPr/>
        </p:nvSpPr>
        <p:spPr>
          <a:xfrm>
            <a:off x="935299" y="4585063"/>
            <a:ext cx="2212546" cy="2908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63985">
              <a:defRPr/>
            </a:pPr>
            <a:r>
              <a:rPr lang="en-US" sz="1890" dirty="0">
                <a:solidFill>
                  <a:srgbClr val="FFFFFF"/>
                </a:solidFill>
                <a:latin typeface="Segoe UI"/>
              </a:rPr>
              <a:t>OLTP systems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09D36A61-55C6-4F66-B1AC-5E196E28BC04}"/>
              </a:ext>
            </a:extLst>
          </p:cNvPr>
          <p:cNvSpPr txBox="1"/>
          <p:nvPr/>
        </p:nvSpPr>
        <p:spPr>
          <a:xfrm>
            <a:off x="7998932" y="4506944"/>
            <a:ext cx="2818169" cy="2908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63985">
              <a:defRPr/>
            </a:pPr>
            <a:r>
              <a:rPr lang="en-US" sz="1890" dirty="0">
                <a:solidFill>
                  <a:srgbClr val="FFFFFF"/>
                </a:solidFill>
                <a:latin typeface="Segoe UI"/>
              </a:rPr>
              <a:t>Reports and dashboards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58988F53-9FA4-4BF0-9CB4-A3A4BDC204A2}"/>
              </a:ext>
            </a:extLst>
          </p:cNvPr>
          <p:cNvSpPr txBox="1"/>
          <p:nvPr/>
        </p:nvSpPr>
        <p:spPr>
          <a:xfrm>
            <a:off x="3432749" y="4506944"/>
            <a:ext cx="2818169" cy="2908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863985">
              <a:defRPr/>
            </a:pPr>
            <a:r>
              <a:rPr lang="en-US" sz="1890" dirty="0">
                <a:solidFill>
                  <a:srgbClr val="FFFFFF"/>
                </a:solidFill>
                <a:latin typeface="Segoe UI"/>
              </a:rPr>
              <a:t>Data Warehouse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866CFCF1-ADCA-44F4-822D-F437594AD72F}"/>
              </a:ext>
            </a:extLst>
          </p:cNvPr>
          <p:cNvSpPr txBox="1"/>
          <p:nvPr/>
        </p:nvSpPr>
        <p:spPr>
          <a:xfrm>
            <a:off x="1878257" y="5352186"/>
            <a:ext cx="2818169" cy="2908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63985">
              <a:defRPr/>
            </a:pPr>
            <a:r>
              <a:rPr lang="en-US" sz="1890" dirty="0">
                <a:solidFill>
                  <a:srgbClr val="FFFFFF"/>
                </a:solidFill>
                <a:latin typeface="Segoe UI"/>
              </a:rPr>
              <a:t>Data Preparation / ETL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9DC5B5FA-38F7-4675-8B95-83A465FC1583}"/>
              </a:ext>
            </a:extLst>
          </p:cNvPr>
          <p:cNvSpPr txBox="1"/>
          <p:nvPr/>
        </p:nvSpPr>
        <p:spPr>
          <a:xfrm>
            <a:off x="5736508" y="5351049"/>
            <a:ext cx="2818169" cy="2908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63985">
              <a:defRPr/>
            </a:pPr>
            <a:r>
              <a:rPr lang="en-US" sz="1890" dirty="0">
                <a:solidFill>
                  <a:srgbClr val="FFFFFF"/>
                </a:solidFill>
                <a:latin typeface="Segoe UI"/>
              </a:rPr>
              <a:t>OLAP / Analytics Models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44E7C29A-639D-47D8-8F42-6CF89007B54E}"/>
              </a:ext>
            </a:extLst>
          </p:cNvPr>
          <p:cNvSpPr txBox="1"/>
          <p:nvPr/>
        </p:nvSpPr>
        <p:spPr>
          <a:xfrm>
            <a:off x="3432749" y="4912063"/>
            <a:ext cx="2818169" cy="2908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863985">
              <a:defRPr/>
            </a:pPr>
            <a:r>
              <a:rPr lang="en-US" sz="1890" dirty="0">
                <a:solidFill>
                  <a:srgbClr val="FFFFFF"/>
                </a:solidFill>
                <a:latin typeface="Segoe UI"/>
              </a:rPr>
              <a:t>Data Lake</a:t>
            </a:r>
          </a:p>
        </p:txBody>
      </p:sp>
      <p:pic>
        <p:nvPicPr>
          <p:cNvPr id="153" name="Picture 2" descr="\\SFP\Work\White_Whale\3-22036_Kuleen_Bharadwaj\PPT\3_PlatformVision_Kuleen\SFP_Art\Plane Slide\man_tie.png">
            <a:extLst>
              <a:ext uri="{FF2B5EF4-FFF2-40B4-BE49-F238E27FC236}">
                <a16:creationId xmlns:a16="http://schemas.microsoft.com/office/drawing/2014/main" id="{050BB75E-1A47-4BD6-8E9A-EFAE6F658F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7126" y="2072561"/>
            <a:ext cx="776235" cy="911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4" name="Grupo 65">
            <a:extLst>
              <a:ext uri="{FF2B5EF4-FFF2-40B4-BE49-F238E27FC236}">
                <a16:creationId xmlns:a16="http://schemas.microsoft.com/office/drawing/2014/main" id="{8CF22FB5-D3E7-44C8-9C00-98022AB272F2}"/>
              </a:ext>
            </a:extLst>
          </p:cNvPr>
          <p:cNvGrpSpPr/>
          <p:nvPr/>
        </p:nvGrpSpPr>
        <p:grpSpPr>
          <a:xfrm>
            <a:off x="4573909" y="2966880"/>
            <a:ext cx="680710" cy="890214"/>
            <a:chOff x="4967288" y="3824288"/>
            <a:chExt cx="1511300" cy="197643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55" name="Oval 10">
              <a:extLst>
                <a:ext uri="{FF2B5EF4-FFF2-40B4-BE49-F238E27FC236}">
                  <a16:creationId xmlns:a16="http://schemas.microsoft.com/office/drawing/2014/main" id="{4EE47BBF-14EA-4C1A-B734-7446B35228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5863" y="3824288"/>
              <a:ext cx="1454150" cy="27781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6402" tIns="43201" rIns="86402" bIns="43201" numCol="1" anchor="t" anchorCtr="0" compatLnSpc="1">
              <a:prstTxWarp prst="textNoShape">
                <a:avLst/>
              </a:prstTxWarp>
            </a:bodyPr>
            <a:lstStyle/>
            <a:p>
              <a:pPr defTabSz="863985">
                <a:defRPr/>
              </a:pPr>
              <a:endParaRPr lang="es-MX" sz="1668" dirty="0">
                <a:solidFill>
                  <a:srgbClr val="FFFFFF"/>
                </a:solidFill>
                <a:latin typeface="Segoe UI"/>
              </a:endParaRPr>
            </a:p>
          </p:txBody>
        </p:sp>
        <p:sp>
          <p:nvSpPr>
            <p:cNvPr id="156" name="Forma libre 74">
              <a:extLst>
                <a:ext uri="{FF2B5EF4-FFF2-40B4-BE49-F238E27FC236}">
                  <a16:creationId xmlns:a16="http://schemas.microsoft.com/office/drawing/2014/main" id="{39088EE6-30BE-4673-91C3-D0746DE4EE4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288" y="4013199"/>
              <a:ext cx="1511300" cy="497660"/>
            </a:xfrm>
            <a:custGeom>
              <a:avLst/>
              <a:gdLst>
                <a:gd name="connsiteX0" fmla="*/ 0 w 1511300"/>
                <a:gd name="connsiteY0" fmla="*/ 0 h 497660"/>
                <a:gd name="connsiteX1" fmla="*/ 755650 w 1511300"/>
                <a:gd name="connsiteY1" fmla="*/ 171633 h 497660"/>
                <a:gd name="connsiteX2" fmla="*/ 1511300 w 1511300"/>
                <a:gd name="connsiteY2" fmla="*/ 0 h 497660"/>
                <a:gd name="connsiteX3" fmla="*/ 1511300 w 1511300"/>
                <a:gd name="connsiteY3" fmla="*/ 394688 h 497660"/>
                <a:gd name="connsiteX4" fmla="*/ 1511300 w 1511300"/>
                <a:gd name="connsiteY4" fmla="*/ 483307 h 497660"/>
                <a:gd name="connsiteX5" fmla="*/ 1498410 w 1511300"/>
                <a:gd name="connsiteY5" fmla="*/ 488609 h 497660"/>
                <a:gd name="connsiteX6" fmla="*/ 1426688 w 1511300"/>
                <a:gd name="connsiteY6" fmla="*/ 497660 h 497660"/>
                <a:gd name="connsiteX7" fmla="*/ 1260831 w 1511300"/>
                <a:gd name="connsiteY7" fmla="*/ 436563 h 497660"/>
                <a:gd name="connsiteX8" fmla="*/ 1094974 w 1511300"/>
                <a:gd name="connsiteY8" fmla="*/ 497660 h 497660"/>
                <a:gd name="connsiteX9" fmla="*/ 928370 w 1511300"/>
                <a:gd name="connsiteY9" fmla="*/ 436563 h 497660"/>
                <a:gd name="connsiteX10" fmla="*/ 762513 w 1511300"/>
                <a:gd name="connsiteY10" fmla="*/ 497660 h 497660"/>
                <a:gd name="connsiteX11" fmla="*/ 595910 w 1511300"/>
                <a:gd name="connsiteY11" fmla="*/ 436563 h 497660"/>
                <a:gd name="connsiteX12" fmla="*/ 430053 w 1511300"/>
                <a:gd name="connsiteY12" fmla="*/ 497660 h 497660"/>
                <a:gd name="connsiteX13" fmla="*/ 263449 w 1511300"/>
                <a:gd name="connsiteY13" fmla="*/ 436563 h 497660"/>
                <a:gd name="connsiteX14" fmla="*/ 97592 w 1511300"/>
                <a:gd name="connsiteY14" fmla="*/ 497660 h 497660"/>
                <a:gd name="connsiteX15" fmla="*/ 28672 w 1511300"/>
                <a:gd name="connsiteY15" fmla="*/ 489175 h 497660"/>
                <a:gd name="connsiteX16" fmla="*/ 0 w 1511300"/>
                <a:gd name="connsiteY16" fmla="*/ 477872 h 497660"/>
                <a:gd name="connsiteX17" fmla="*/ 0 w 1511300"/>
                <a:gd name="connsiteY17" fmla="*/ 413386 h 497660"/>
                <a:gd name="connsiteX18" fmla="*/ 0 w 1511300"/>
                <a:gd name="connsiteY18" fmla="*/ 0 h 49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11300" h="497660">
                  <a:moveTo>
                    <a:pt x="0" y="0"/>
                  </a:moveTo>
                  <a:cubicBezTo>
                    <a:pt x="0" y="95185"/>
                    <a:pt x="337838" y="171633"/>
                    <a:pt x="755650" y="171633"/>
                  </a:cubicBezTo>
                  <a:cubicBezTo>
                    <a:pt x="1172715" y="171633"/>
                    <a:pt x="1511300" y="95185"/>
                    <a:pt x="1511300" y="0"/>
                  </a:cubicBezTo>
                  <a:cubicBezTo>
                    <a:pt x="1511300" y="0"/>
                    <a:pt x="1511300" y="0"/>
                    <a:pt x="1511300" y="394688"/>
                  </a:cubicBezTo>
                  <a:lnTo>
                    <a:pt x="1511300" y="483307"/>
                  </a:lnTo>
                  <a:lnTo>
                    <a:pt x="1498410" y="488609"/>
                  </a:lnTo>
                  <a:cubicBezTo>
                    <a:pt x="1476184" y="494454"/>
                    <a:pt x="1452090" y="497660"/>
                    <a:pt x="1426688" y="497660"/>
                  </a:cubicBezTo>
                  <a:cubicBezTo>
                    <a:pt x="1358702" y="497660"/>
                    <a:pt x="1298186" y="473523"/>
                    <a:pt x="1260831" y="436563"/>
                  </a:cubicBezTo>
                  <a:cubicBezTo>
                    <a:pt x="1223476" y="473523"/>
                    <a:pt x="1162961" y="497660"/>
                    <a:pt x="1094974" y="497660"/>
                  </a:cubicBezTo>
                  <a:cubicBezTo>
                    <a:pt x="1026241" y="497660"/>
                    <a:pt x="965725" y="473523"/>
                    <a:pt x="928370" y="436563"/>
                  </a:cubicBezTo>
                  <a:cubicBezTo>
                    <a:pt x="891015" y="473523"/>
                    <a:pt x="830500" y="497660"/>
                    <a:pt x="762513" y="497660"/>
                  </a:cubicBezTo>
                  <a:cubicBezTo>
                    <a:pt x="693780" y="497660"/>
                    <a:pt x="633265" y="473523"/>
                    <a:pt x="595910" y="436563"/>
                  </a:cubicBezTo>
                  <a:cubicBezTo>
                    <a:pt x="558554" y="473523"/>
                    <a:pt x="498039" y="497660"/>
                    <a:pt x="430053" y="497660"/>
                  </a:cubicBezTo>
                  <a:cubicBezTo>
                    <a:pt x="361319" y="497660"/>
                    <a:pt x="300804" y="473523"/>
                    <a:pt x="263449" y="436563"/>
                  </a:cubicBezTo>
                  <a:cubicBezTo>
                    <a:pt x="226094" y="473523"/>
                    <a:pt x="165578" y="497660"/>
                    <a:pt x="97592" y="497660"/>
                  </a:cubicBezTo>
                  <a:cubicBezTo>
                    <a:pt x="73311" y="497660"/>
                    <a:pt x="50151" y="494643"/>
                    <a:pt x="28672" y="489175"/>
                  </a:cubicBezTo>
                  <a:lnTo>
                    <a:pt x="0" y="477872"/>
                  </a:lnTo>
                  <a:lnTo>
                    <a:pt x="0" y="413386"/>
                  </a:lnTo>
                  <a:cubicBezTo>
                    <a:pt x="0" y="288911"/>
                    <a:pt x="0" y="151560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6402" tIns="43201" rIns="86402" bIns="43201" numCol="1" anchor="t" anchorCtr="0" compatLnSpc="1">
              <a:prstTxWarp prst="textNoShape">
                <a:avLst/>
              </a:prstTxWarp>
              <a:noAutofit/>
            </a:bodyPr>
            <a:lstStyle/>
            <a:p>
              <a:pPr defTabSz="863985">
                <a:defRPr/>
              </a:pPr>
              <a:endParaRPr lang="es-MX" sz="1668" dirty="0">
                <a:solidFill>
                  <a:srgbClr val="FFFFFF"/>
                </a:solidFill>
                <a:latin typeface="Segoe UI"/>
              </a:endParaRPr>
            </a:p>
          </p:txBody>
        </p:sp>
        <p:sp>
          <p:nvSpPr>
            <p:cNvPr id="157" name="Forma libre 71">
              <a:extLst>
                <a:ext uri="{FF2B5EF4-FFF2-40B4-BE49-F238E27FC236}">
                  <a16:creationId xmlns:a16="http://schemas.microsoft.com/office/drawing/2014/main" id="{2BB1ACEF-552C-4D08-AA77-5029F2927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288" y="4525190"/>
              <a:ext cx="1511300" cy="1275534"/>
            </a:xfrm>
            <a:custGeom>
              <a:avLst/>
              <a:gdLst>
                <a:gd name="connsiteX0" fmla="*/ 263449 w 1511300"/>
                <a:gd name="connsiteY0" fmla="*/ 0 h 1275534"/>
                <a:gd name="connsiteX1" fmla="*/ 430053 w 1511300"/>
                <a:gd name="connsiteY1" fmla="*/ 61097 h 1275534"/>
                <a:gd name="connsiteX2" fmla="*/ 595910 w 1511300"/>
                <a:gd name="connsiteY2" fmla="*/ 0 h 1275534"/>
                <a:gd name="connsiteX3" fmla="*/ 762513 w 1511300"/>
                <a:gd name="connsiteY3" fmla="*/ 61097 h 1275534"/>
                <a:gd name="connsiteX4" fmla="*/ 928370 w 1511300"/>
                <a:gd name="connsiteY4" fmla="*/ 0 h 1275534"/>
                <a:gd name="connsiteX5" fmla="*/ 1094974 w 1511300"/>
                <a:gd name="connsiteY5" fmla="*/ 61097 h 1275534"/>
                <a:gd name="connsiteX6" fmla="*/ 1260831 w 1511300"/>
                <a:gd name="connsiteY6" fmla="*/ 0 h 1275534"/>
                <a:gd name="connsiteX7" fmla="*/ 1426688 w 1511300"/>
                <a:gd name="connsiteY7" fmla="*/ 61097 h 1275534"/>
                <a:gd name="connsiteX8" fmla="*/ 1498410 w 1511300"/>
                <a:gd name="connsiteY8" fmla="*/ 51669 h 1275534"/>
                <a:gd name="connsiteX9" fmla="*/ 1511300 w 1511300"/>
                <a:gd name="connsiteY9" fmla="*/ 46287 h 1275534"/>
                <a:gd name="connsiteX10" fmla="*/ 1511300 w 1511300"/>
                <a:gd name="connsiteY10" fmla="*/ 170030 h 1275534"/>
                <a:gd name="connsiteX11" fmla="*/ 1511300 w 1511300"/>
                <a:gd name="connsiteY11" fmla="*/ 1104651 h 1275534"/>
                <a:gd name="connsiteX12" fmla="*/ 755650 w 1511300"/>
                <a:gd name="connsiteY12" fmla="*/ 1275534 h 1275534"/>
                <a:gd name="connsiteX13" fmla="*/ 0 w 1511300"/>
                <a:gd name="connsiteY13" fmla="*/ 1104651 h 1275534"/>
                <a:gd name="connsiteX14" fmla="*/ 0 w 1511300"/>
                <a:gd name="connsiteY14" fmla="*/ 133571 h 1275534"/>
                <a:gd name="connsiteX15" fmla="*/ 0 w 1511300"/>
                <a:gd name="connsiteY15" fmla="*/ 40893 h 1275534"/>
                <a:gd name="connsiteX16" fmla="*/ 28672 w 1511300"/>
                <a:gd name="connsiteY16" fmla="*/ 52517 h 1275534"/>
                <a:gd name="connsiteX17" fmla="*/ 97592 w 1511300"/>
                <a:gd name="connsiteY17" fmla="*/ 61097 h 1275534"/>
                <a:gd name="connsiteX18" fmla="*/ 263449 w 1511300"/>
                <a:gd name="connsiteY18" fmla="*/ 0 h 127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11300" h="1275534">
                  <a:moveTo>
                    <a:pt x="263449" y="0"/>
                  </a:moveTo>
                  <a:cubicBezTo>
                    <a:pt x="300804" y="36960"/>
                    <a:pt x="361319" y="61097"/>
                    <a:pt x="430053" y="61097"/>
                  </a:cubicBezTo>
                  <a:cubicBezTo>
                    <a:pt x="498039" y="61097"/>
                    <a:pt x="558554" y="36960"/>
                    <a:pt x="595910" y="0"/>
                  </a:cubicBezTo>
                  <a:cubicBezTo>
                    <a:pt x="633265" y="36960"/>
                    <a:pt x="693780" y="61097"/>
                    <a:pt x="762513" y="61097"/>
                  </a:cubicBezTo>
                  <a:cubicBezTo>
                    <a:pt x="830500" y="61097"/>
                    <a:pt x="891015" y="36960"/>
                    <a:pt x="928370" y="0"/>
                  </a:cubicBezTo>
                  <a:cubicBezTo>
                    <a:pt x="965725" y="36960"/>
                    <a:pt x="1026241" y="61097"/>
                    <a:pt x="1094974" y="61097"/>
                  </a:cubicBezTo>
                  <a:cubicBezTo>
                    <a:pt x="1162961" y="61097"/>
                    <a:pt x="1223476" y="36960"/>
                    <a:pt x="1260831" y="0"/>
                  </a:cubicBezTo>
                  <a:cubicBezTo>
                    <a:pt x="1298186" y="36960"/>
                    <a:pt x="1358702" y="61097"/>
                    <a:pt x="1426688" y="61097"/>
                  </a:cubicBezTo>
                  <a:cubicBezTo>
                    <a:pt x="1452090" y="61097"/>
                    <a:pt x="1476184" y="57703"/>
                    <a:pt x="1498410" y="51669"/>
                  </a:cubicBezTo>
                  <a:lnTo>
                    <a:pt x="1511300" y="46287"/>
                  </a:lnTo>
                  <a:lnTo>
                    <a:pt x="1511300" y="170030"/>
                  </a:lnTo>
                  <a:cubicBezTo>
                    <a:pt x="1511300" y="397370"/>
                    <a:pt x="1511300" y="700491"/>
                    <a:pt x="1511300" y="1104651"/>
                  </a:cubicBezTo>
                  <a:cubicBezTo>
                    <a:pt x="1511300" y="1199087"/>
                    <a:pt x="1172715" y="1275534"/>
                    <a:pt x="755650" y="1275534"/>
                  </a:cubicBezTo>
                  <a:cubicBezTo>
                    <a:pt x="337838" y="1275534"/>
                    <a:pt x="0" y="1199087"/>
                    <a:pt x="0" y="1104651"/>
                  </a:cubicBezTo>
                  <a:cubicBezTo>
                    <a:pt x="0" y="1104651"/>
                    <a:pt x="0" y="1104651"/>
                    <a:pt x="0" y="133571"/>
                  </a:cubicBezTo>
                  <a:lnTo>
                    <a:pt x="0" y="40893"/>
                  </a:lnTo>
                  <a:lnTo>
                    <a:pt x="28672" y="52517"/>
                  </a:lnTo>
                  <a:cubicBezTo>
                    <a:pt x="50151" y="58080"/>
                    <a:pt x="73311" y="61097"/>
                    <a:pt x="97592" y="61097"/>
                  </a:cubicBezTo>
                  <a:cubicBezTo>
                    <a:pt x="165578" y="61097"/>
                    <a:pt x="226094" y="36960"/>
                    <a:pt x="26344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6402" tIns="43201" rIns="86402" bIns="43201" numCol="1" anchor="t" anchorCtr="0" compatLnSpc="1">
              <a:prstTxWarp prst="textNoShape">
                <a:avLst/>
              </a:prstTxWarp>
              <a:noAutofit/>
            </a:bodyPr>
            <a:lstStyle/>
            <a:p>
              <a:pPr defTabSz="863985">
                <a:defRPr/>
              </a:pPr>
              <a:endParaRPr lang="es-MX" sz="1668" dirty="0">
                <a:solidFill>
                  <a:srgbClr val="FFFFFF"/>
                </a:solidFill>
                <a:latin typeface="Segoe UI"/>
              </a:endParaRPr>
            </a:p>
          </p:txBody>
        </p:sp>
      </p:grpSp>
      <p:sp>
        <p:nvSpPr>
          <p:cNvPr id="158" name="Rectangle 157">
            <a:extLst>
              <a:ext uri="{FF2B5EF4-FFF2-40B4-BE49-F238E27FC236}">
                <a16:creationId xmlns:a16="http://schemas.microsoft.com/office/drawing/2014/main" id="{79D36D67-F3C7-4B1A-8355-65AC490D01F5}"/>
              </a:ext>
            </a:extLst>
          </p:cNvPr>
          <p:cNvSpPr/>
          <p:nvPr/>
        </p:nvSpPr>
        <p:spPr bwMode="auto">
          <a:xfrm>
            <a:off x="2037391" y="1064723"/>
            <a:ext cx="1543244" cy="3044037"/>
          </a:xfrm>
          <a:prstGeom prst="rect">
            <a:avLst/>
          </a:prstGeom>
          <a:noFill/>
          <a:ln w="57150">
            <a:solidFill>
              <a:srgbClr val="FFC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2805" tIns="138244" rIns="172805" bIns="13824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881093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89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9" name="Arrow: Right 158">
            <a:extLst>
              <a:ext uri="{FF2B5EF4-FFF2-40B4-BE49-F238E27FC236}">
                <a16:creationId xmlns:a16="http://schemas.microsoft.com/office/drawing/2014/main" id="{33BBBED7-CD15-44A2-A076-F4A7A0E803C1}"/>
              </a:ext>
            </a:extLst>
          </p:cNvPr>
          <p:cNvSpPr/>
          <p:nvPr/>
        </p:nvSpPr>
        <p:spPr bwMode="auto">
          <a:xfrm>
            <a:off x="3700133" y="1363662"/>
            <a:ext cx="2518104" cy="189895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2805" tIns="138244" rIns="172805" bIns="13824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881093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89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AF9F8F55-0BB1-46C3-8408-6EE3B05FF013}"/>
              </a:ext>
            </a:extLst>
          </p:cNvPr>
          <p:cNvSpPr/>
          <p:nvPr/>
        </p:nvSpPr>
        <p:spPr bwMode="auto">
          <a:xfrm>
            <a:off x="6309141" y="971992"/>
            <a:ext cx="3616688" cy="3044037"/>
          </a:xfrm>
          <a:prstGeom prst="rect">
            <a:avLst/>
          </a:prstGeom>
          <a:noFill/>
          <a:ln w="57150">
            <a:solidFill>
              <a:srgbClr val="FFC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2805" tIns="138244" rIns="172805" bIns="13824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881093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89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A61ABB80-1C3F-4AF0-8059-B042F0054282}"/>
              </a:ext>
            </a:extLst>
          </p:cNvPr>
          <p:cNvSpPr txBox="1"/>
          <p:nvPr/>
        </p:nvSpPr>
        <p:spPr>
          <a:xfrm>
            <a:off x="6416575" y="1092245"/>
            <a:ext cx="2309094" cy="4071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863985">
              <a:defRPr/>
            </a:pPr>
            <a:r>
              <a:rPr lang="en-US" sz="2646" b="1" dirty="0">
                <a:solidFill>
                  <a:srgbClr val="FFC000"/>
                </a:solidFill>
                <a:latin typeface="Segoe UI"/>
              </a:rPr>
              <a:t>Self-Service BI</a:t>
            </a:r>
          </a:p>
        </p:txBody>
      </p:sp>
    </p:spTree>
    <p:extLst>
      <p:ext uri="{BB962C8B-B14F-4D97-AF65-F5344CB8AC3E}">
        <p14:creationId xmlns:p14="http://schemas.microsoft.com/office/powerpoint/2010/main" val="2364504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"/>
                            </p:stCondLst>
                            <p:childTnLst>
                              <p:par>
                                <p:cTn id="6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000"/>
                            </p:stCondLst>
                            <p:childTnLst>
                              <p:par>
                                <p:cTn id="8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 animBg="1"/>
      <p:bldP spid="142" grpId="0" animBg="1"/>
      <p:bldP spid="143" grpId="0" animBg="1"/>
      <p:bldP spid="144" grpId="0" animBg="1"/>
      <p:bldP spid="145" grpId="0" animBg="1"/>
      <p:bldP spid="147" grpId="0"/>
      <p:bldP spid="148" grpId="0"/>
      <p:bldP spid="149" grpId="0"/>
      <p:bldP spid="150" grpId="0"/>
      <p:bldP spid="151" grpId="0"/>
      <p:bldP spid="152" grpId="0"/>
      <p:bldP spid="158" grpId="0" animBg="1"/>
      <p:bldP spid="159" grpId="0" animBg="1"/>
      <p:bldP spid="16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6">
            <a:extLst>
              <a:ext uri="{FF2B5EF4-FFF2-40B4-BE49-F238E27FC236}">
                <a16:creationId xmlns:a16="http://schemas.microsoft.com/office/drawing/2014/main" id="{60B40A96-B039-4D86-AADC-1AC031DC6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Demo!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EAB3CF9-085A-4BF4-8119-5612EC9A7F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22837" y="1668462"/>
            <a:ext cx="6858000" cy="2539157"/>
          </a:xfrm>
        </p:spPr>
        <p:txBody>
          <a:bodyPr/>
          <a:lstStyle/>
          <a:p>
            <a:r>
              <a:rPr lang="nl-NL" sz="5400" dirty="0"/>
              <a:t>Intro:</a:t>
            </a:r>
          </a:p>
          <a:p>
            <a:r>
              <a:rPr lang="nl-NL" sz="5400" dirty="0"/>
              <a:t>Power BI dataflows</a:t>
            </a:r>
          </a:p>
        </p:txBody>
      </p:sp>
    </p:spTree>
    <p:extLst>
      <p:ext uri="{BB962C8B-B14F-4D97-AF65-F5344CB8AC3E}">
        <p14:creationId xmlns:p14="http://schemas.microsoft.com/office/powerpoint/2010/main" val="3079108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31837" y="1820862"/>
            <a:ext cx="10972800" cy="2179058"/>
          </a:xfrm>
        </p:spPr>
        <p:txBody>
          <a:bodyPr/>
          <a:lstStyle/>
          <a:p>
            <a:pPr algn="ctr"/>
            <a:r>
              <a:rPr lang="en-US" dirty="0"/>
              <a:t>Why and when to use dataflows..</a:t>
            </a:r>
          </a:p>
        </p:txBody>
      </p:sp>
    </p:spTree>
    <p:extLst>
      <p:ext uri="{BB962C8B-B14F-4D97-AF65-F5344CB8AC3E}">
        <p14:creationId xmlns:p14="http://schemas.microsoft.com/office/powerpoint/2010/main" val="172259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C5562-17F9-462E-A996-4E4A03944A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1927" y="1820862"/>
            <a:ext cx="11345773" cy="4635115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sz="2800" dirty="0"/>
              <a:t>When the DWH and/or Data Lake route is not an option (for now)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/>
              <a:t>Reuse transformation logic</a:t>
            </a:r>
          </a:p>
          <a:p>
            <a:pPr marL="1077913" lvl="1" indent="-357188"/>
            <a:r>
              <a:rPr lang="en-GB" sz="1800" dirty="0"/>
              <a:t>Share Power Queries for standard entities like Date dimension</a:t>
            </a:r>
          </a:p>
          <a:p>
            <a:pPr marL="1077913" lvl="1" indent="-357188"/>
            <a:r>
              <a:rPr lang="en-GB" sz="1800" dirty="0"/>
              <a:t>Share and reuse advanced Power Queries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/>
              <a:t>Reduce load on source systems</a:t>
            </a:r>
          </a:p>
          <a:p>
            <a:pPr marL="1077913" lvl="1" indent="-357188"/>
            <a:r>
              <a:rPr lang="en-GB" sz="1800" dirty="0">
                <a:solidFill>
                  <a:srgbClr val="3F454F"/>
                </a:solidFill>
              </a:rPr>
              <a:t>Less performance impact</a:t>
            </a:r>
          </a:p>
          <a:p>
            <a:pPr marL="1077913" lvl="1" indent="-357188"/>
            <a:r>
              <a:rPr lang="en-GB" sz="1800" dirty="0">
                <a:solidFill>
                  <a:srgbClr val="3F454F"/>
                </a:solidFill>
              </a:rPr>
              <a:t>Slow sources like SharePoint (throttling!)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/>
              <a:t>Isolate data refreshes from different sources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/>
              <a:t>Bridging the ‘gap’ to Azure Data Lake for the business user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/>
          </a:p>
          <a:p>
            <a:endParaRPr lang="en-US" sz="28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BCE129E-986B-49C3-B949-9D25C9244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and when use dataflows?</a:t>
            </a:r>
          </a:p>
        </p:txBody>
      </p:sp>
    </p:spTree>
    <p:extLst>
      <p:ext uri="{BB962C8B-B14F-4D97-AF65-F5344CB8AC3E}">
        <p14:creationId xmlns:p14="http://schemas.microsoft.com/office/powerpoint/2010/main" val="285931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C5562-17F9-462E-A996-4E4A03944A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1927" y="1820862"/>
            <a:ext cx="11345773" cy="2622256"/>
          </a:xfrm>
        </p:spPr>
        <p:txBody>
          <a:bodyPr/>
          <a:lstStyle/>
          <a:p>
            <a:pPr marL="406712" indent="-432008">
              <a:lnSpc>
                <a:spcPct val="100000"/>
              </a:lnSpc>
            </a:pPr>
            <a:r>
              <a:rPr lang="en-US" sz="3600" dirty="0"/>
              <a:t>Be blocked on IT involvement</a:t>
            </a:r>
          </a:p>
          <a:p>
            <a:pPr marL="406712" indent="-432008">
              <a:lnSpc>
                <a:spcPct val="100000"/>
              </a:lnSpc>
            </a:pPr>
            <a:r>
              <a:rPr lang="en-US" sz="3600" dirty="0"/>
              <a:t>Use Excel and manual processes</a:t>
            </a:r>
          </a:p>
          <a:p>
            <a:pPr marL="406712" indent="-432008">
              <a:lnSpc>
                <a:spcPct val="100000"/>
              </a:lnSpc>
            </a:pPr>
            <a:r>
              <a:rPr lang="en-US" sz="3600" dirty="0"/>
              <a:t>Require 3rd party data preparation tools like Alteryx, </a:t>
            </a:r>
            <a:r>
              <a:rPr lang="en-US" sz="3600" dirty="0" err="1"/>
              <a:t>Datameer</a:t>
            </a:r>
            <a:r>
              <a:rPr lang="en-US" sz="3600" dirty="0"/>
              <a:t>, </a:t>
            </a:r>
            <a:r>
              <a:rPr lang="en-US" sz="3600" dirty="0" err="1"/>
              <a:t>Trifacta</a:t>
            </a:r>
            <a:r>
              <a:rPr lang="en-US" sz="3600" dirty="0"/>
              <a:t>, etc.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BCE129E-986B-49C3-B949-9D25C9244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Without dataflows, users will..</a:t>
            </a:r>
          </a:p>
        </p:txBody>
      </p:sp>
    </p:spTree>
    <p:extLst>
      <p:ext uri="{BB962C8B-B14F-4D97-AF65-F5344CB8AC3E}">
        <p14:creationId xmlns:p14="http://schemas.microsoft.com/office/powerpoint/2010/main" val="1828207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C5562-17F9-462E-A996-4E4A03944A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1927" y="1820862"/>
            <a:ext cx="11345773" cy="262225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GB" sz="3600" dirty="0"/>
              <a:t>From a dataflow by creating a ‘Linked Entity’</a:t>
            </a:r>
          </a:p>
          <a:p>
            <a:pPr>
              <a:lnSpc>
                <a:spcPct val="100000"/>
              </a:lnSpc>
            </a:pPr>
            <a:r>
              <a:rPr lang="en-GB" sz="3600" dirty="0"/>
              <a:t>From a dataflow by creating a ‘Computed Entity’</a:t>
            </a:r>
          </a:p>
          <a:p>
            <a:pPr>
              <a:lnSpc>
                <a:spcPct val="100000"/>
              </a:lnSpc>
            </a:pPr>
            <a:r>
              <a:rPr lang="en-GB" sz="3600" dirty="0"/>
              <a:t>From Power BI Desktop, just as any data source </a:t>
            </a:r>
            <a:br>
              <a:rPr lang="en-GB" sz="3600" dirty="0"/>
            </a:br>
            <a:r>
              <a:rPr lang="en-GB" sz="3600" dirty="0"/>
              <a:t>(you can save the dataset in any workspace!)</a:t>
            </a:r>
            <a:endParaRPr lang="en-US" sz="28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BCE129E-986B-49C3-B949-9D25C9244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to / consuming dataflows</a:t>
            </a:r>
          </a:p>
        </p:txBody>
      </p:sp>
    </p:spTree>
    <p:extLst>
      <p:ext uri="{BB962C8B-B14F-4D97-AF65-F5344CB8AC3E}">
        <p14:creationId xmlns:p14="http://schemas.microsoft.com/office/powerpoint/2010/main" val="2786804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C5562-17F9-462E-A996-4E4A03944A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94237" y="1810692"/>
            <a:ext cx="7469966" cy="3330142"/>
          </a:xfrm>
        </p:spPr>
        <p:txBody>
          <a:bodyPr/>
          <a:lstStyle/>
          <a:p>
            <a:r>
              <a:rPr lang="en-US" sz="2800" dirty="0"/>
              <a:t>Points to an entity in other dataflow</a:t>
            </a:r>
          </a:p>
          <a:p>
            <a:r>
              <a:rPr lang="en-US" sz="2800" dirty="0"/>
              <a:t>Does not copy or duplicate data</a:t>
            </a:r>
          </a:p>
          <a:p>
            <a:r>
              <a:rPr lang="en-US" sz="2800" dirty="0"/>
              <a:t>If the entity is in the same App Workspace </a:t>
            </a:r>
            <a:r>
              <a:rPr lang="en-US" sz="2800" dirty="0">
                <a:sym typeface="Wingdings" panose="05000000000000000000" pitchFamily="2" charset="2"/>
              </a:rPr>
              <a:t>data refresh will be automatically ‘chained’</a:t>
            </a:r>
          </a:p>
          <a:p>
            <a:r>
              <a:rPr lang="en-US" sz="2800" dirty="0"/>
              <a:t>Requires Premium 💎</a:t>
            </a:r>
          </a:p>
          <a:p>
            <a:r>
              <a:rPr lang="en-US" sz="2800" dirty="0"/>
              <a:t>Source entity does not require Premium</a:t>
            </a:r>
          </a:p>
          <a:p>
            <a:r>
              <a:rPr lang="en-US" sz="2800" dirty="0"/>
              <a:t>Works only on New App Workspaces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BCE129E-986B-49C3-B949-9D25C9244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 Entities 🔗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211E41-D220-4F7F-BA57-85D312C08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621" y="1810692"/>
            <a:ext cx="3788250" cy="3754527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53915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C5562-17F9-462E-A996-4E4A03944A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99037" y="1820862"/>
            <a:ext cx="7078663" cy="3157788"/>
          </a:xfrm>
        </p:spPr>
        <p:txBody>
          <a:bodyPr/>
          <a:lstStyle/>
          <a:p>
            <a:r>
              <a:rPr lang="en-US" sz="2800" dirty="0"/>
              <a:t>‘in-storage computations’, after data is already loaded and stored</a:t>
            </a:r>
          </a:p>
          <a:p>
            <a:r>
              <a:rPr lang="en-US" sz="2800" dirty="0"/>
              <a:t>Like referenced queries in datasets</a:t>
            </a:r>
          </a:p>
          <a:p>
            <a:r>
              <a:rPr lang="en-US" sz="2800" dirty="0"/>
              <a:t>You can still reference another entity without creating a linked entity, by disabling load of the other entity</a:t>
            </a:r>
          </a:p>
          <a:p>
            <a:r>
              <a:rPr lang="en-US" sz="2800" dirty="0"/>
              <a:t>Requires Premium 💎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BCE129E-986B-49C3-B949-9D25C9244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Computed Entities ⚡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0F9527B-1CB2-4910-8C14-FE96BA12D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927" y="1820862"/>
            <a:ext cx="3733710" cy="3699870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65596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6">
            <a:extLst>
              <a:ext uri="{FF2B5EF4-FFF2-40B4-BE49-F238E27FC236}">
                <a16:creationId xmlns:a16="http://schemas.microsoft.com/office/drawing/2014/main" id="{60B40A96-B039-4D86-AADC-1AC031DC6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Demo!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EAB3CF9-085A-4BF4-8119-5612EC9A7F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22837" y="1668462"/>
            <a:ext cx="6858000" cy="1791260"/>
          </a:xfrm>
        </p:spPr>
        <p:txBody>
          <a:bodyPr/>
          <a:lstStyle/>
          <a:p>
            <a:r>
              <a:rPr lang="nl-NL" sz="5400" dirty="0"/>
              <a:t>Linked </a:t>
            </a:r>
            <a:r>
              <a:rPr lang="nl-NL" sz="5400" dirty="0" err="1"/>
              <a:t>Entities</a:t>
            </a:r>
            <a:endParaRPr lang="nl-NL" sz="5400" dirty="0"/>
          </a:p>
          <a:p>
            <a:r>
              <a:rPr lang="nl-NL" sz="5400" dirty="0" err="1"/>
              <a:t>Computed</a:t>
            </a:r>
            <a:r>
              <a:rPr lang="nl-NL" sz="5400" dirty="0"/>
              <a:t> </a:t>
            </a:r>
            <a:r>
              <a:rPr lang="nl-NL" sz="5400" dirty="0" err="1"/>
              <a:t>Entities</a:t>
            </a:r>
            <a:endParaRPr lang="nl-NL" sz="5400" dirty="0"/>
          </a:p>
        </p:txBody>
      </p:sp>
    </p:spTree>
    <p:extLst>
      <p:ext uri="{BB962C8B-B14F-4D97-AF65-F5344CB8AC3E}">
        <p14:creationId xmlns:p14="http://schemas.microsoft.com/office/powerpoint/2010/main" val="685594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C329B7F9-EF75-41B2-AFCE-9ABAAC37B79A}"/>
              </a:ext>
            </a:extLst>
          </p:cNvPr>
          <p:cNvGrpSpPr/>
          <p:nvPr/>
        </p:nvGrpSpPr>
        <p:grpSpPr>
          <a:xfrm>
            <a:off x="427037" y="296862"/>
            <a:ext cx="1909763" cy="2833167"/>
            <a:chOff x="4066634" y="2001434"/>
            <a:chExt cx="1909763" cy="283316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E64716B-FDA1-46D5-9CE7-156BE5EC5E02}"/>
                </a:ext>
              </a:extLst>
            </p:cNvPr>
            <p:cNvSpPr txBox="1"/>
            <p:nvPr/>
          </p:nvSpPr>
          <p:spPr>
            <a:xfrm>
              <a:off x="4066634" y="4126715"/>
              <a:ext cx="190976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2"/>
                  </a:solidFill>
                </a:rPr>
                <a:t>Chuck</a:t>
              </a:r>
              <a:br>
                <a:rPr lang="en-US" sz="2400" b="1" dirty="0">
                  <a:solidFill>
                    <a:schemeClr val="bg2"/>
                  </a:solidFill>
                </a:rPr>
              </a:br>
              <a:r>
                <a:rPr lang="en-US" sz="1600" b="1" dirty="0">
                  <a:solidFill>
                    <a:schemeClr val="bg2"/>
                  </a:solidFill>
                </a:rPr>
                <a:t>Finance</a:t>
              </a:r>
              <a:endParaRPr lang="nl-NL" sz="2400" b="1" dirty="0">
                <a:solidFill>
                  <a:schemeClr val="bg2"/>
                </a:solidFill>
              </a:endParaRPr>
            </a:p>
          </p:txBody>
        </p:sp>
        <p:pic>
          <p:nvPicPr>
            <p:cNvPr id="10" name="Picture 6" descr="Image result for person icon">
              <a:extLst>
                <a:ext uri="{FF2B5EF4-FFF2-40B4-BE49-F238E27FC236}">
                  <a16:creationId xmlns:a16="http://schemas.microsoft.com/office/drawing/2014/main" id="{38ACBB7D-E2AD-4043-9644-83715B4922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97821" y="2001434"/>
              <a:ext cx="1839546" cy="18395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26" name="Picture 2" descr="https://media3.giphy.com/media/5GoVLqeAOo6PK/giphy.gif">
            <a:extLst>
              <a:ext uri="{FF2B5EF4-FFF2-40B4-BE49-F238E27FC236}">
                <a16:creationId xmlns:a16="http://schemas.microsoft.com/office/drawing/2014/main" id="{4944881C-230F-4FEC-91AF-BBF9465F6F5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7676" y="1328286"/>
            <a:ext cx="4421121" cy="3451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5286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E13F77E-3DB7-4146-A8E2-98E6AEF562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2895" y="2524926"/>
            <a:ext cx="4952910" cy="2468368"/>
          </a:xfrm>
        </p:spPr>
        <p:txBody>
          <a:bodyPr/>
          <a:lstStyle/>
          <a:p>
            <a:pPr marL="457200" indent="-45720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nl-NL" sz="2800" dirty="0" err="1"/>
              <a:t>Creating</a:t>
            </a:r>
            <a:r>
              <a:rPr lang="nl-NL" sz="2800" dirty="0"/>
              <a:t> dataflows</a:t>
            </a:r>
          </a:p>
          <a:p>
            <a:pPr marL="457200" indent="-45720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nl-NL" sz="2800" dirty="0" err="1"/>
              <a:t>Consuming</a:t>
            </a:r>
            <a:r>
              <a:rPr lang="nl-NL" sz="2800" dirty="0"/>
              <a:t> dataflows</a:t>
            </a:r>
          </a:p>
          <a:p>
            <a:pPr marL="457200" indent="-45720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nl-NL" sz="2800" dirty="0"/>
              <a:t>8 </a:t>
            </a:r>
            <a:r>
              <a:rPr lang="nl-NL" sz="2800" dirty="0" err="1"/>
              <a:t>refreshes</a:t>
            </a:r>
            <a:endParaRPr lang="nl-NL" sz="2800" dirty="0"/>
          </a:p>
          <a:p>
            <a:pPr marL="457200" indent="-45720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nl-NL" sz="2800" dirty="0"/>
              <a:t>10 GB/user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nl-NL" sz="28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BCE129E-986B-49C3-B949-9D25C9244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Licensing notes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E0A5DD2-AA2B-4EB6-84DA-8058C28A7F9C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370637" y="2524926"/>
            <a:ext cx="5793566" cy="3890296"/>
          </a:xfrm>
        </p:spPr>
        <p:txBody>
          <a:bodyPr vert="horz" wrap="square" lIns="146304" tIns="91440" rIns="146304" bIns="91440" rtlCol="0">
            <a:spAutoFit/>
          </a:bodyPr>
          <a:lstStyle/>
          <a:p>
            <a:pPr marL="457200" indent="-457200">
              <a:buClr>
                <a:schemeClr val="tx2"/>
              </a:buClr>
            </a:pPr>
            <a:r>
              <a:rPr lang="nl-NL" sz="2800" dirty="0" err="1">
                <a:solidFill>
                  <a:schemeClr val="tx2"/>
                </a:solidFill>
              </a:rPr>
              <a:t>Computed</a:t>
            </a:r>
            <a:r>
              <a:rPr lang="nl-NL" sz="2800" dirty="0">
                <a:solidFill>
                  <a:schemeClr val="tx2"/>
                </a:solidFill>
              </a:rPr>
              <a:t> </a:t>
            </a:r>
            <a:r>
              <a:rPr lang="nl-NL" sz="2800" dirty="0" err="1">
                <a:solidFill>
                  <a:schemeClr val="tx2"/>
                </a:solidFill>
              </a:rPr>
              <a:t>Entities</a:t>
            </a:r>
            <a:endParaRPr lang="nl-NL" sz="2800" dirty="0">
              <a:solidFill>
                <a:schemeClr val="tx2"/>
              </a:solidFill>
            </a:endParaRPr>
          </a:p>
          <a:p>
            <a:pPr marL="457200" indent="-457200">
              <a:buClr>
                <a:schemeClr val="tx2"/>
              </a:buClr>
            </a:pPr>
            <a:r>
              <a:rPr lang="nl-NL" sz="2800" dirty="0">
                <a:solidFill>
                  <a:schemeClr val="tx2"/>
                </a:solidFill>
              </a:rPr>
              <a:t>Linked </a:t>
            </a:r>
            <a:r>
              <a:rPr lang="nl-NL" sz="2800" dirty="0" err="1">
                <a:solidFill>
                  <a:schemeClr val="tx2"/>
                </a:solidFill>
              </a:rPr>
              <a:t>Entities</a:t>
            </a:r>
            <a:endParaRPr lang="nl-NL" sz="2800" dirty="0">
              <a:solidFill>
                <a:schemeClr val="tx2"/>
              </a:solidFill>
            </a:endParaRPr>
          </a:p>
          <a:p>
            <a:pPr marL="457200" indent="-457200">
              <a:buClr>
                <a:schemeClr val="tx2"/>
              </a:buClr>
            </a:pPr>
            <a:r>
              <a:rPr lang="nl-NL" sz="2800" dirty="0" err="1">
                <a:solidFill>
                  <a:schemeClr val="tx2"/>
                </a:solidFill>
              </a:rPr>
              <a:t>External</a:t>
            </a:r>
            <a:r>
              <a:rPr lang="nl-NL" sz="2800" dirty="0">
                <a:solidFill>
                  <a:schemeClr val="tx2"/>
                </a:solidFill>
              </a:rPr>
              <a:t> dataflow (CDM Folder)</a:t>
            </a:r>
          </a:p>
          <a:p>
            <a:pPr marL="457200" indent="-457200">
              <a:buClr>
                <a:schemeClr val="tx2"/>
              </a:buClr>
            </a:pPr>
            <a:r>
              <a:rPr lang="nl-NL" sz="2800" dirty="0" err="1">
                <a:solidFill>
                  <a:schemeClr val="tx2"/>
                </a:solidFill>
              </a:rPr>
              <a:t>Incremental</a:t>
            </a:r>
            <a:r>
              <a:rPr lang="nl-NL" sz="2800" dirty="0">
                <a:solidFill>
                  <a:schemeClr val="tx2"/>
                </a:solidFill>
              </a:rPr>
              <a:t> refresh</a:t>
            </a:r>
          </a:p>
          <a:p>
            <a:pPr marL="457200" indent="-457200">
              <a:buClr>
                <a:schemeClr val="tx2"/>
              </a:buClr>
            </a:pPr>
            <a:r>
              <a:rPr lang="nl-NL" sz="2800" dirty="0">
                <a:solidFill>
                  <a:schemeClr val="tx2"/>
                </a:solidFill>
              </a:rPr>
              <a:t>48 </a:t>
            </a:r>
            <a:r>
              <a:rPr lang="nl-NL" sz="2800" dirty="0" err="1">
                <a:solidFill>
                  <a:schemeClr val="tx2"/>
                </a:solidFill>
              </a:rPr>
              <a:t>refreshes</a:t>
            </a:r>
            <a:endParaRPr lang="nl-NL" sz="2800" dirty="0">
              <a:solidFill>
                <a:schemeClr val="tx2"/>
              </a:solidFill>
            </a:endParaRPr>
          </a:p>
          <a:p>
            <a:pPr marL="457200" indent="-457200">
              <a:buClr>
                <a:schemeClr val="tx2"/>
              </a:buClr>
            </a:pPr>
            <a:r>
              <a:rPr lang="nl-NL" sz="2800" dirty="0">
                <a:solidFill>
                  <a:schemeClr val="tx2"/>
                </a:solidFill>
              </a:rPr>
              <a:t>100 TB/node</a:t>
            </a:r>
          </a:p>
          <a:p>
            <a:pPr marL="457200" indent="-457200">
              <a:buClr>
                <a:schemeClr val="tx2"/>
              </a:buClr>
            </a:pPr>
            <a:endParaRPr lang="nl-NL" sz="2800" dirty="0">
              <a:solidFill>
                <a:schemeClr val="tx2"/>
              </a:solidFill>
            </a:endParaRPr>
          </a:p>
          <a:p>
            <a:pPr marL="457200" indent="-457200">
              <a:buClr>
                <a:schemeClr val="tx2"/>
              </a:buClr>
            </a:pPr>
            <a:endParaRPr lang="nl-NL" sz="2800" dirty="0">
              <a:solidFill>
                <a:schemeClr val="tx2"/>
              </a:solidFill>
            </a:endParaRP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20DFAF49-6CDC-4D6B-BD37-8555AFC61F4F}"/>
              </a:ext>
            </a:extLst>
          </p:cNvPr>
          <p:cNvSpPr txBox="1">
            <a:spLocks/>
          </p:cNvSpPr>
          <p:nvPr/>
        </p:nvSpPr>
        <p:spPr>
          <a:xfrm>
            <a:off x="722895" y="1897062"/>
            <a:ext cx="4631706" cy="62786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sz="3200" kern="1200" spc="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231775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460375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b="1" dirty="0"/>
              <a:t>Pro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57F9DCF3-EC8F-44D3-988C-B2082265F268}"/>
              </a:ext>
            </a:extLst>
          </p:cNvPr>
          <p:cNvSpPr txBox="1">
            <a:spLocks/>
          </p:cNvSpPr>
          <p:nvPr/>
        </p:nvSpPr>
        <p:spPr>
          <a:xfrm>
            <a:off x="6370637" y="1897062"/>
            <a:ext cx="4631706" cy="62786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sz="3200" kern="1200" spc="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231775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460375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b="1" dirty="0"/>
              <a:t>Premium</a:t>
            </a:r>
            <a:r>
              <a:rPr lang="en-US" dirty="0"/>
              <a:t>💎 </a:t>
            </a:r>
            <a:r>
              <a:rPr lang="en-US" sz="2000" dirty="0"/>
              <a:t>(EM3-P3, A1-A6)</a:t>
            </a:r>
            <a:r>
              <a:rPr lang="en-US" dirty="0"/>
              <a:t> </a:t>
            </a:r>
            <a:endParaRPr lang="nl-NL" b="1" dirty="0"/>
          </a:p>
        </p:txBody>
      </p:sp>
    </p:spTree>
    <p:extLst>
      <p:ext uri="{BB962C8B-B14F-4D97-AF65-F5344CB8AC3E}">
        <p14:creationId xmlns:p14="http://schemas.microsoft.com/office/powerpoint/2010/main" val="1382126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C5562-17F9-462E-A996-4E4A03944A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1928" y="1820862"/>
            <a:ext cx="9220110" cy="3120854"/>
          </a:xfrm>
        </p:spPr>
        <p:txBody>
          <a:bodyPr/>
          <a:lstStyle/>
          <a:p>
            <a:r>
              <a:rPr lang="en-GB" sz="3600" dirty="0"/>
              <a:t>Still in preview</a:t>
            </a:r>
          </a:p>
          <a:p>
            <a:r>
              <a:rPr lang="en-GB" sz="3600" strike="sngStrike" dirty="0"/>
              <a:t>Currently only creator can edit a dataflow</a:t>
            </a:r>
          </a:p>
          <a:p>
            <a:r>
              <a:rPr lang="en-GB" sz="3600" dirty="0"/>
              <a:t>Enable workload when in Premium:</a:t>
            </a:r>
          </a:p>
          <a:p>
            <a:r>
              <a:rPr lang="en-GB" sz="3600" dirty="0"/>
              <a:t>Tenant setting: </a:t>
            </a:r>
          </a:p>
          <a:p>
            <a:endParaRPr lang="en-US" sz="36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BCE129E-986B-49C3-B949-9D25C9244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notes (1)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0072C8-B8AD-466C-B4E3-586890D381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6437" y="4564062"/>
            <a:ext cx="3905962" cy="1453381"/>
          </a:xfrm>
          <a:prstGeom prst="rect">
            <a:avLst/>
          </a:prstGeom>
          <a:ln w="19050">
            <a:solidFill>
              <a:schemeClr val="bg1">
                <a:lumMod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098" name="Picture 2" descr="Enable workloads">
            <a:extLst>
              <a:ext uri="{FF2B5EF4-FFF2-40B4-BE49-F238E27FC236}">
                <a16:creationId xmlns:a16="http://schemas.microsoft.com/office/drawing/2014/main" id="{4E0B60BE-961E-4D40-8107-AF94843291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809037" y="3116262"/>
            <a:ext cx="2545873" cy="23649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0987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C5562-17F9-462E-A996-4E4A03944A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1927" y="1820862"/>
            <a:ext cx="11345773" cy="227754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GB" dirty="0"/>
              <a:t>Personal Gateway is not supported</a:t>
            </a:r>
          </a:p>
          <a:p>
            <a:pPr>
              <a:lnSpc>
                <a:spcPct val="100000"/>
              </a:lnSpc>
            </a:pPr>
            <a:r>
              <a:rPr lang="en-GB" dirty="0"/>
              <a:t>Using Enterprise Gateway requires to be admin</a:t>
            </a:r>
          </a:p>
          <a:p>
            <a:pPr>
              <a:lnSpc>
                <a:spcPct val="100000"/>
              </a:lnSpc>
            </a:pPr>
            <a:r>
              <a:rPr lang="en-US" dirty="0"/>
              <a:t>Each dataflow is limited to 1 gateway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BCE129E-986B-49C3-B949-9D25C9244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notes (2)</a:t>
            </a:r>
          </a:p>
        </p:txBody>
      </p:sp>
    </p:spTree>
    <p:extLst>
      <p:ext uri="{BB962C8B-B14F-4D97-AF65-F5344CB8AC3E}">
        <p14:creationId xmlns:p14="http://schemas.microsoft.com/office/powerpoint/2010/main" val="3570032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31837" y="1820862"/>
            <a:ext cx="10972800" cy="2179058"/>
          </a:xfrm>
        </p:spPr>
        <p:txBody>
          <a:bodyPr/>
          <a:lstStyle/>
          <a:p>
            <a:pPr algn="ctr"/>
            <a:r>
              <a:rPr lang="en-US" dirty="0"/>
              <a:t>Common Data Model</a:t>
            </a:r>
            <a:br>
              <a:rPr lang="en-US" dirty="0"/>
            </a:br>
            <a:r>
              <a:rPr lang="en-US" dirty="0"/>
              <a:t>integration</a:t>
            </a:r>
          </a:p>
        </p:txBody>
      </p:sp>
    </p:spTree>
    <p:extLst>
      <p:ext uri="{BB962C8B-B14F-4D97-AF65-F5344CB8AC3E}">
        <p14:creationId xmlns:p14="http://schemas.microsoft.com/office/powerpoint/2010/main" val="2574854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C5562-17F9-462E-A996-4E4A03944A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1927" y="1820862"/>
            <a:ext cx="11345773" cy="2468368"/>
          </a:xfrm>
        </p:spPr>
        <p:txBody>
          <a:bodyPr/>
          <a:lstStyle/>
          <a:p>
            <a:r>
              <a:rPr lang="en-US" sz="2800" dirty="0"/>
              <a:t>Provides a simple and consistent way of describing and saving data</a:t>
            </a:r>
          </a:p>
          <a:p>
            <a:r>
              <a:rPr lang="en-US" sz="2800" dirty="0"/>
              <a:t>Streamline data exchange between solutions and organizations</a:t>
            </a:r>
          </a:p>
          <a:p>
            <a:r>
              <a:rPr lang="en-US" sz="2800" dirty="0"/>
              <a:t>By default Power BI dataflows store data in the CDM data format</a:t>
            </a:r>
          </a:p>
          <a:p>
            <a:r>
              <a:rPr lang="en-US" sz="2800" dirty="0"/>
              <a:t>You can map your entities to known CDM entities (known schemas)</a:t>
            </a:r>
          </a:p>
          <a:p>
            <a:r>
              <a:rPr lang="en-US" sz="2800" dirty="0"/>
              <a:t>Benefit by quickly reusing out-of-the-box analytical solutions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BCE129E-986B-49C3-B949-9D25C9244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Data Model</a:t>
            </a:r>
          </a:p>
        </p:txBody>
      </p:sp>
    </p:spTree>
    <p:extLst>
      <p:ext uri="{BB962C8B-B14F-4D97-AF65-F5344CB8AC3E}">
        <p14:creationId xmlns:p14="http://schemas.microsoft.com/office/powerpoint/2010/main" val="1724779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60BC6-BF82-45C2-AE10-A63CC24A8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90629F-F4E2-405B-B87B-74AE2DD0A6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419" t="21" r="419" b="1700"/>
          <a:stretch/>
        </p:blipFill>
        <p:spPr>
          <a:xfrm>
            <a:off x="-411163" y="-18192"/>
            <a:ext cx="12877800" cy="609831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B940E57-16B3-4D86-B877-85007EEDF867}"/>
              </a:ext>
            </a:extLst>
          </p:cNvPr>
          <p:cNvSpPr/>
          <p:nvPr/>
        </p:nvSpPr>
        <p:spPr>
          <a:xfrm>
            <a:off x="274637" y="2084183"/>
            <a:ext cx="2955147" cy="28261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FFFF"/>
                </a:solidFill>
                <a:latin typeface="SegoeUI"/>
              </a:rPr>
              <a:t>Announcing the </a:t>
            </a:r>
          </a:p>
          <a:p>
            <a:r>
              <a:rPr lang="en-US" sz="2400" dirty="0">
                <a:solidFill>
                  <a:srgbClr val="FFFFFF"/>
                </a:solidFill>
                <a:latin typeface="SegoeUI"/>
              </a:rPr>
              <a:t>Open Data Initiative</a:t>
            </a:r>
          </a:p>
          <a:p>
            <a:endParaRPr lang="en-US" dirty="0">
              <a:solidFill>
                <a:srgbClr val="FFFFFF"/>
              </a:solidFill>
              <a:latin typeface="SegoeUI"/>
            </a:endParaRPr>
          </a:p>
          <a:p>
            <a:r>
              <a:rPr lang="en-US" sz="1600" dirty="0">
                <a:solidFill>
                  <a:srgbClr val="FFFFFF"/>
                </a:solidFill>
                <a:latin typeface="SegoeUI"/>
              </a:rPr>
              <a:t>Deliver unparalleled business insight from your behavioral, transactional, financial, and operational data with the Open Data Initiative—a jointly-developed vision by Adobe, Microsoft, and SAP.</a:t>
            </a:r>
            <a:endParaRPr lang="en-US" sz="16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4A806A5-124B-483B-857A-9FBEC9B245C6}"/>
              </a:ext>
            </a:extLst>
          </p:cNvPr>
          <p:cNvSpPr/>
          <p:nvPr/>
        </p:nvSpPr>
        <p:spPr>
          <a:xfrm>
            <a:off x="122237" y="3079529"/>
            <a:ext cx="3494106" cy="2308324"/>
          </a:xfrm>
          <a:prstGeom prst="rect">
            <a:avLst/>
          </a:prstGeom>
          <a:solidFill>
            <a:srgbClr val="002060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A collection of standard data formats that make data exchange between applications and platforms a simple reality.</a:t>
            </a:r>
            <a:endParaRPr lang="en-US" sz="7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51376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31837" y="1820862"/>
            <a:ext cx="10972800" cy="3176254"/>
          </a:xfrm>
        </p:spPr>
        <p:txBody>
          <a:bodyPr/>
          <a:lstStyle/>
          <a:p>
            <a:pPr algn="ctr"/>
            <a:r>
              <a:rPr lang="nl-NL" dirty="0"/>
              <a:t>Azure Data Lake Storage Gen2</a:t>
            </a:r>
            <a:br>
              <a:rPr lang="nl-NL" dirty="0"/>
            </a:br>
            <a:r>
              <a:rPr lang="nl-NL" dirty="0" err="1"/>
              <a:t>integration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274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E13F77E-3DB7-4146-A8E2-98E6AEF562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2895" y="2524926"/>
            <a:ext cx="5486400" cy="3373231"/>
          </a:xfrm>
        </p:spPr>
        <p:txBody>
          <a:bodyPr/>
          <a:lstStyle/>
          <a:p>
            <a:pPr marL="457200" indent="-457200">
              <a:lnSpc>
                <a:spcPct val="10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nl-NL" sz="2800" dirty="0"/>
              <a:t>Same as </a:t>
            </a:r>
            <a:r>
              <a:rPr lang="nl-NL" sz="2800" dirty="0" err="1"/>
              <a:t>before</a:t>
            </a:r>
            <a:r>
              <a:rPr lang="nl-NL" sz="2800" dirty="0"/>
              <a:t>, but </a:t>
            </a:r>
            <a:r>
              <a:rPr lang="nl-NL" sz="2800" dirty="0" err="1"/>
              <a:t>now</a:t>
            </a:r>
            <a:r>
              <a:rPr lang="nl-NL" sz="2800" dirty="0"/>
              <a:t> in </a:t>
            </a:r>
            <a:r>
              <a:rPr lang="nl-NL" sz="2800" dirty="0" err="1"/>
              <a:t>your</a:t>
            </a:r>
            <a:r>
              <a:rPr lang="nl-NL" sz="2800" dirty="0"/>
              <a:t> Storage Account in </a:t>
            </a:r>
            <a:r>
              <a:rPr lang="nl-NL" sz="2800" dirty="0" err="1"/>
              <a:t>Your</a:t>
            </a:r>
            <a:r>
              <a:rPr lang="nl-NL" sz="2800" dirty="0"/>
              <a:t> Azure subscription</a:t>
            </a:r>
          </a:p>
          <a:p>
            <a:pPr marL="457200" indent="-457200">
              <a:lnSpc>
                <a:spcPct val="10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nl-NL" sz="2800" dirty="0"/>
              <a:t>Power BI </a:t>
            </a:r>
            <a:r>
              <a:rPr lang="nl-NL" sz="2800" dirty="0" err="1"/>
              <a:t>owns</a:t>
            </a:r>
            <a:r>
              <a:rPr lang="nl-NL" sz="2800" dirty="0"/>
              <a:t> CDM folder, </a:t>
            </a:r>
            <a:r>
              <a:rPr lang="nl-NL" sz="2800" dirty="0" err="1"/>
              <a:t>read</a:t>
            </a:r>
            <a:r>
              <a:rPr lang="nl-NL" sz="2800" dirty="0"/>
              <a:t>-access for </a:t>
            </a:r>
            <a:r>
              <a:rPr lang="nl-NL" sz="2800" dirty="0" err="1"/>
              <a:t>other</a:t>
            </a:r>
            <a:r>
              <a:rPr lang="nl-NL" sz="2800" dirty="0"/>
              <a:t> services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nl-NL" sz="28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BCE129E-986B-49C3-B949-9D25C9244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Bring your own dataflow storage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E0A5DD2-AA2B-4EB6-84DA-8058C28A7F9C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675437" y="2524926"/>
            <a:ext cx="5486400" cy="2856167"/>
          </a:xfrm>
        </p:spPr>
        <p:txBody>
          <a:bodyPr vert="horz" wrap="square" lIns="146304" tIns="91440" rIns="146304" bIns="91440" rtlCol="0">
            <a:spAutoFit/>
          </a:bodyPr>
          <a:lstStyle/>
          <a:p>
            <a:pPr marL="457200" indent="-457200">
              <a:lnSpc>
                <a:spcPct val="100000"/>
              </a:lnSpc>
              <a:buClr>
                <a:schemeClr val="tx2"/>
              </a:buClr>
            </a:pPr>
            <a:r>
              <a:rPr lang="nl-NL" sz="2800" dirty="0" err="1">
                <a:solidFill>
                  <a:schemeClr val="tx2"/>
                </a:solidFill>
              </a:rPr>
              <a:t>Create</a:t>
            </a:r>
            <a:r>
              <a:rPr lang="nl-NL" sz="2800" dirty="0">
                <a:solidFill>
                  <a:schemeClr val="tx2"/>
                </a:solidFill>
              </a:rPr>
              <a:t> a CDM folder in </a:t>
            </a:r>
            <a:r>
              <a:rPr lang="nl-NL" sz="2800" dirty="0" err="1">
                <a:solidFill>
                  <a:schemeClr val="tx2"/>
                </a:solidFill>
              </a:rPr>
              <a:t>your</a:t>
            </a:r>
            <a:r>
              <a:rPr lang="nl-NL" sz="2800" dirty="0">
                <a:solidFill>
                  <a:schemeClr val="tx2"/>
                </a:solidFill>
              </a:rPr>
              <a:t> Storage Account, map </a:t>
            </a:r>
            <a:r>
              <a:rPr lang="nl-NL" sz="2800" dirty="0" err="1">
                <a:solidFill>
                  <a:schemeClr val="tx2"/>
                </a:solidFill>
              </a:rPr>
              <a:t>it</a:t>
            </a:r>
            <a:r>
              <a:rPr lang="nl-NL" sz="2800" dirty="0">
                <a:solidFill>
                  <a:schemeClr val="tx2"/>
                </a:solidFill>
              </a:rPr>
              <a:t> </a:t>
            </a:r>
            <a:r>
              <a:rPr lang="nl-NL" sz="2800" dirty="0" err="1">
                <a:solidFill>
                  <a:schemeClr val="tx2"/>
                </a:solidFill>
              </a:rPr>
              <a:t>to</a:t>
            </a:r>
            <a:r>
              <a:rPr lang="nl-NL" sz="2800" dirty="0">
                <a:solidFill>
                  <a:schemeClr val="tx2"/>
                </a:solidFill>
              </a:rPr>
              <a:t> a dataflow</a:t>
            </a:r>
          </a:p>
          <a:p>
            <a:pPr marL="457200" indent="-457200">
              <a:lnSpc>
                <a:spcPct val="100000"/>
              </a:lnSpc>
              <a:buClr>
                <a:schemeClr val="tx2"/>
              </a:buClr>
            </a:pPr>
            <a:r>
              <a:rPr lang="nl-NL" sz="2800" dirty="0" err="1">
                <a:solidFill>
                  <a:schemeClr val="tx2"/>
                </a:solidFill>
              </a:rPr>
              <a:t>You</a:t>
            </a:r>
            <a:r>
              <a:rPr lang="nl-NL" sz="2800" dirty="0">
                <a:solidFill>
                  <a:schemeClr val="tx2"/>
                </a:solidFill>
              </a:rPr>
              <a:t> </a:t>
            </a:r>
            <a:r>
              <a:rPr lang="nl-NL" sz="2800" dirty="0" err="1">
                <a:solidFill>
                  <a:schemeClr val="tx2"/>
                </a:solidFill>
              </a:rPr>
              <a:t>own</a:t>
            </a:r>
            <a:r>
              <a:rPr lang="nl-NL" sz="2800" dirty="0">
                <a:solidFill>
                  <a:schemeClr val="tx2"/>
                </a:solidFill>
              </a:rPr>
              <a:t> the CDM folder, Power BI has </a:t>
            </a:r>
            <a:r>
              <a:rPr lang="nl-NL" sz="2800" dirty="0" err="1">
                <a:solidFill>
                  <a:schemeClr val="tx2"/>
                </a:solidFill>
              </a:rPr>
              <a:t>read</a:t>
            </a:r>
            <a:r>
              <a:rPr lang="nl-NL" sz="2800" dirty="0">
                <a:solidFill>
                  <a:schemeClr val="tx2"/>
                </a:solidFill>
              </a:rPr>
              <a:t>-access, no Power Query </a:t>
            </a:r>
            <a:r>
              <a:rPr lang="nl-NL" sz="2800" dirty="0" err="1">
                <a:solidFill>
                  <a:schemeClr val="tx2"/>
                </a:solidFill>
              </a:rPr>
              <a:t>edits</a:t>
            </a:r>
            <a:r>
              <a:rPr lang="nl-NL" sz="2800" dirty="0">
                <a:solidFill>
                  <a:schemeClr val="tx2"/>
                </a:solidFill>
              </a:rPr>
              <a:t> </a:t>
            </a:r>
            <a:r>
              <a:rPr lang="nl-NL" sz="2800" dirty="0" err="1">
                <a:solidFill>
                  <a:schemeClr val="tx2"/>
                </a:solidFill>
              </a:rPr>
              <a:t>possible</a:t>
            </a:r>
            <a:endParaRPr lang="nl-NL" sz="2800" dirty="0">
              <a:solidFill>
                <a:schemeClr val="tx2"/>
              </a:solidFill>
            </a:endParaRP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20DFAF49-6CDC-4D6B-BD37-8555AFC61F4F}"/>
              </a:ext>
            </a:extLst>
          </p:cNvPr>
          <p:cNvSpPr txBox="1">
            <a:spLocks/>
          </p:cNvSpPr>
          <p:nvPr/>
        </p:nvSpPr>
        <p:spPr>
          <a:xfrm>
            <a:off x="722894" y="1897062"/>
            <a:ext cx="5342943" cy="62786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sz="3200" kern="1200" spc="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231775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460375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b="1" dirty="0" err="1"/>
              <a:t>Still</a:t>
            </a:r>
            <a:r>
              <a:rPr lang="nl-NL" b="1" dirty="0"/>
              <a:t> </a:t>
            </a:r>
            <a:r>
              <a:rPr lang="nl-NL" b="1" dirty="0" err="1"/>
              <a:t>managed</a:t>
            </a:r>
            <a:r>
              <a:rPr lang="nl-NL" b="1" dirty="0"/>
              <a:t> </a:t>
            </a:r>
            <a:r>
              <a:rPr lang="nl-NL" b="1" dirty="0" err="1"/>
              <a:t>by</a:t>
            </a:r>
            <a:r>
              <a:rPr lang="nl-NL" b="1" dirty="0"/>
              <a:t> Power BI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57F9DCF3-EC8F-44D3-988C-B2082265F268}"/>
              </a:ext>
            </a:extLst>
          </p:cNvPr>
          <p:cNvSpPr txBox="1">
            <a:spLocks/>
          </p:cNvSpPr>
          <p:nvPr/>
        </p:nvSpPr>
        <p:spPr>
          <a:xfrm>
            <a:off x="6675437" y="1897062"/>
            <a:ext cx="4631706" cy="62786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sz="3200" kern="1200" spc="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231775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460375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b="1" dirty="0" err="1"/>
              <a:t>Managed</a:t>
            </a:r>
            <a:r>
              <a:rPr lang="nl-NL" b="1" dirty="0"/>
              <a:t> </a:t>
            </a:r>
            <a:r>
              <a:rPr lang="nl-NL" b="1" dirty="0" err="1"/>
              <a:t>by</a:t>
            </a:r>
            <a:r>
              <a:rPr lang="nl-NL" b="1" dirty="0"/>
              <a:t> </a:t>
            </a:r>
            <a:r>
              <a:rPr lang="nl-NL" b="1" dirty="0" err="1"/>
              <a:t>you</a:t>
            </a:r>
            <a:endParaRPr lang="nl-NL" b="1" dirty="0"/>
          </a:p>
        </p:txBody>
      </p:sp>
    </p:spTree>
    <p:extLst>
      <p:ext uri="{BB962C8B-B14F-4D97-AF65-F5344CB8AC3E}">
        <p14:creationId xmlns:p14="http://schemas.microsoft.com/office/powerpoint/2010/main" val="290018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A07799-1678-409C-A026-92E900994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137" y="373062"/>
            <a:ext cx="9982200" cy="532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072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BCE129E-986B-49C3-B949-9D25C9244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Dataflows in Azure Data Lake</a:t>
            </a:r>
          </a:p>
        </p:txBody>
      </p:sp>
      <p:pic>
        <p:nvPicPr>
          <p:cNvPr id="5122" name="Picture 2" descr="dataflows in Azure storage">
            <a:extLst>
              <a:ext uri="{FF2B5EF4-FFF2-40B4-BE49-F238E27FC236}">
                <a16:creationId xmlns:a16="http://schemas.microsoft.com/office/drawing/2014/main" id="{0D4489D9-7B56-484F-B4D9-A4FBC039CC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34315" y="1825662"/>
            <a:ext cx="7956000" cy="334800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2136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FF943A09-EB3D-41B1-91D3-5C45A6A96E30}"/>
              </a:ext>
            </a:extLst>
          </p:cNvPr>
          <p:cNvGrpSpPr/>
          <p:nvPr/>
        </p:nvGrpSpPr>
        <p:grpSpPr>
          <a:xfrm>
            <a:off x="503237" y="221191"/>
            <a:ext cx="1933338" cy="2870747"/>
            <a:chOff x="6077552" y="1934593"/>
            <a:chExt cx="1933338" cy="287074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4BF9F1A-B250-484B-8BBA-4AF8A6A83C1A}"/>
                </a:ext>
              </a:extLst>
            </p:cNvPr>
            <p:cNvSpPr txBox="1"/>
            <p:nvPr/>
          </p:nvSpPr>
          <p:spPr>
            <a:xfrm>
              <a:off x="6101127" y="4097454"/>
              <a:ext cx="190976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2"/>
                  </a:solidFill>
                </a:rPr>
                <a:t>Rose</a:t>
              </a:r>
              <a:br>
                <a:rPr lang="en-US" sz="2400" b="1" dirty="0">
                  <a:solidFill>
                    <a:schemeClr val="bg2"/>
                  </a:solidFill>
                </a:rPr>
              </a:br>
              <a:r>
                <a:rPr lang="en-US" sz="1600" b="1" dirty="0">
                  <a:solidFill>
                    <a:schemeClr val="bg2"/>
                  </a:solidFill>
                </a:rPr>
                <a:t>Human Resources</a:t>
              </a:r>
              <a:endParaRPr lang="nl-NL" sz="2400" b="1" dirty="0">
                <a:solidFill>
                  <a:schemeClr val="bg2"/>
                </a:solidFill>
              </a:endParaRPr>
            </a:p>
          </p:txBody>
        </p:sp>
        <p:pic>
          <p:nvPicPr>
            <p:cNvPr id="11" name="Picture 14" descr="Related image">
              <a:extLst>
                <a:ext uri="{FF2B5EF4-FFF2-40B4-BE49-F238E27FC236}">
                  <a16:creationId xmlns:a16="http://schemas.microsoft.com/office/drawing/2014/main" id="{B2247DA7-27A8-4650-B063-9BFCA7A5AA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705" b="93182" l="3929" r="95238">
                          <a14:foregroundMark x1="24643" y1="28409" x2="20833" y2="58182"/>
                          <a14:foregroundMark x1="32738" y1="18523" x2="44762" y2="13864"/>
                          <a14:foregroundMark x1="44762" y1="13864" x2="58214" y2="13977"/>
                          <a14:foregroundMark x1="58214" y1="13977" x2="70357" y2="19773"/>
                          <a14:foregroundMark x1="70357" y1="19773" x2="86190" y2="43977"/>
                          <a14:foregroundMark x1="86190" y1="43977" x2="87381" y2="59091"/>
                          <a14:foregroundMark x1="87381" y1="59091" x2="83333" y2="70795"/>
                          <a14:foregroundMark x1="83333" y1="70795" x2="73452" y2="78864"/>
                          <a14:foregroundMark x1="73452" y1="78864" x2="37381" y2="81364"/>
                          <a14:foregroundMark x1="37381" y1="81364" x2="26071" y2="75795"/>
                          <a14:foregroundMark x1="26071" y1="75795" x2="21310" y2="66023"/>
                          <a14:foregroundMark x1="17976" y1="48068" x2="11310" y2="62386"/>
                          <a14:foregroundMark x1="11310" y1="62386" x2="17143" y2="72500"/>
                          <a14:foregroundMark x1="17143" y1="72500" x2="17262" y2="72727"/>
                          <a14:foregroundMark x1="17619" y1="79205" x2="46786" y2="88182"/>
                          <a14:foregroundMark x1="46786" y1="88182" x2="55000" y2="88295"/>
                          <a14:foregroundMark x1="57143" y1="88523" x2="80119" y2="76705"/>
                          <a14:foregroundMark x1="80119" y1="76705" x2="80833" y2="75909"/>
                          <a14:foregroundMark x1="68690" y1="86591" x2="56310" y2="91136"/>
                          <a14:foregroundMark x1="56310" y1="91136" x2="30357" y2="89773"/>
                          <a14:foregroundMark x1="30357" y1="89773" x2="29048" y2="89205"/>
                          <a14:foregroundMark x1="44405" y1="92727" x2="57619" y2="93182"/>
                          <a14:foregroundMark x1="22024" y1="25568" x2="12738" y2="35227"/>
                          <a14:foregroundMark x1="12738" y1="35227" x2="7738" y2="58750"/>
                          <a14:foregroundMark x1="7738" y1="58750" x2="10119" y2="63068"/>
                          <a14:foregroundMark x1="17381" y1="26591" x2="38929" y2="10568"/>
                          <a14:foregroundMark x1="38929" y1="10568" x2="52976" y2="9773"/>
                          <a14:foregroundMark x1="52976" y1="9773" x2="65833" y2="12159"/>
                          <a14:foregroundMark x1="65833" y1="12159" x2="76190" y2="18068"/>
                          <a14:foregroundMark x1="76190" y1="18068" x2="83571" y2="27386"/>
                          <a14:foregroundMark x1="83571" y1="27386" x2="88214" y2="38523"/>
                          <a14:foregroundMark x1="88214" y1="38523" x2="88333" y2="62727"/>
                          <a14:foregroundMark x1="88333" y1="62727" x2="87857" y2="63977"/>
                          <a14:foregroundMark x1="77738" y1="41136" x2="79048" y2="63295"/>
                          <a14:foregroundMark x1="78452" y1="80909" x2="87262" y2="72386"/>
                          <a14:foregroundMark x1="87262" y1="72386" x2="91548" y2="64886"/>
                          <a14:foregroundMark x1="92976" y1="44545" x2="93452" y2="56591"/>
                          <a14:foregroundMark x1="93452" y1="56591" x2="93214" y2="56932"/>
                          <a14:foregroundMark x1="95595" y1="46705" x2="95357" y2="55341"/>
                          <a14:foregroundMark x1="53333" y1="7159" x2="41071" y2="8977"/>
                          <a14:foregroundMark x1="41071" y1="8977" x2="21429" y2="20795"/>
                          <a14:foregroundMark x1="45000" y1="6705" x2="54762" y2="7386"/>
                          <a14:foregroundMark x1="44881" y1="70341" x2="46548" y2="73068"/>
                          <a14:foregroundMark x1="55833" y1="70795" x2="49167" y2="75000"/>
                          <a14:foregroundMark x1="43690" y1="69545" x2="55714" y2="73750"/>
                          <a14:foregroundMark x1="55714" y1="73750" x2="59286" y2="67614"/>
                          <a14:foregroundMark x1="45238" y1="68750" x2="47500" y2="73068"/>
                          <a14:foregroundMark x1="3929" y1="47955" x2="4405" y2="53182"/>
                          <a14:foregroundMark x1="44881" y1="71023" x2="43214" y2="7488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77552" y="1934593"/>
              <a:ext cx="1901889" cy="19923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074" name="Picture 2" descr="https://media3.giphy.com/media/aQYR1p8saOQla/giphy.gif">
            <a:extLst>
              <a:ext uri="{FF2B5EF4-FFF2-40B4-BE49-F238E27FC236}">
                <a16:creationId xmlns:a16="http://schemas.microsoft.com/office/drawing/2014/main" id="{F19527BA-93BB-49AF-B1E7-FA8320C7C04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237" y="1409517"/>
            <a:ext cx="3048000" cy="3363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9154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6">
            <a:extLst>
              <a:ext uri="{FF2B5EF4-FFF2-40B4-BE49-F238E27FC236}">
                <a16:creationId xmlns:a16="http://schemas.microsoft.com/office/drawing/2014/main" id="{60B40A96-B039-4D86-AADC-1AC031DC6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Demo!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EAB3CF9-085A-4BF4-8119-5612EC9A7F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22837" y="1668462"/>
            <a:ext cx="7086600" cy="3287054"/>
          </a:xfrm>
        </p:spPr>
        <p:txBody>
          <a:bodyPr/>
          <a:lstStyle/>
          <a:p>
            <a:pPr algn="ctr"/>
            <a:r>
              <a:rPr lang="nl-NL" sz="5400" dirty="0"/>
              <a:t>Power BI dataflows &amp; </a:t>
            </a:r>
          </a:p>
          <a:p>
            <a:pPr algn="ctr"/>
            <a:r>
              <a:rPr lang="nl-NL" sz="5400" dirty="0"/>
              <a:t>Azure Data Lake Storage Gen2</a:t>
            </a:r>
          </a:p>
        </p:txBody>
      </p:sp>
    </p:spTree>
    <p:extLst>
      <p:ext uri="{BB962C8B-B14F-4D97-AF65-F5344CB8AC3E}">
        <p14:creationId xmlns:p14="http://schemas.microsoft.com/office/powerpoint/2010/main" val="2346172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C5562-17F9-462E-A996-4E4A03944A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1927" y="1820862"/>
            <a:ext cx="11345773" cy="4222694"/>
          </a:xfrm>
        </p:spPr>
        <p:txBody>
          <a:bodyPr/>
          <a:lstStyle/>
          <a:p>
            <a:r>
              <a:rPr lang="en-US" sz="3200" dirty="0"/>
              <a:t>Only for Workspaces v2</a:t>
            </a:r>
          </a:p>
          <a:p>
            <a:r>
              <a:rPr lang="en-US" sz="3200" dirty="0"/>
              <a:t>Read permissions on the CDM folder, subfolders and files</a:t>
            </a:r>
          </a:p>
          <a:p>
            <a:r>
              <a:rPr lang="en-US" sz="3200" dirty="0"/>
              <a:t>Execute permissions on the CDM folder and subfolders</a:t>
            </a:r>
          </a:p>
          <a:p>
            <a:r>
              <a:rPr lang="en-US" sz="3200" dirty="0"/>
              <a:t>Once a dataflow storage location is configured, it cannot be changed</a:t>
            </a:r>
          </a:p>
          <a:p>
            <a:r>
              <a:rPr lang="en-US" sz="3200" dirty="0"/>
              <a:t>When mapping the dataflow to the CDM folder, encode the </a:t>
            </a:r>
            <a:r>
              <a:rPr lang="en-US" sz="3200" dirty="0" err="1"/>
              <a:t>uri</a:t>
            </a:r>
            <a:r>
              <a:rPr lang="en-US" sz="3200" dirty="0"/>
              <a:t>, e.g. replace spaces with %20 etc.</a:t>
            </a:r>
          </a:p>
          <a:p>
            <a:endParaRPr lang="en-US" sz="32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BCE129E-986B-49C3-B949-9D25C9244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notes (ADLSgen2 integration)</a:t>
            </a:r>
          </a:p>
        </p:txBody>
      </p:sp>
    </p:spTree>
    <p:extLst>
      <p:ext uri="{BB962C8B-B14F-4D97-AF65-F5344CB8AC3E}">
        <p14:creationId xmlns:p14="http://schemas.microsoft.com/office/powerpoint/2010/main" val="3357356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C5562-17F9-462E-A996-4E4A03944A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1927" y="1820862"/>
            <a:ext cx="11345773" cy="4019562"/>
          </a:xfrm>
        </p:spPr>
        <p:txBody>
          <a:bodyPr/>
          <a:lstStyle/>
          <a:p>
            <a:r>
              <a:rPr lang="en-US" sz="2800" dirty="0"/>
              <a:t>Dataflows based on CDM folders cannot be edited in Power BI</a:t>
            </a:r>
          </a:p>
          <a:p>
            <a:r>
              <a:rPr lang="en-US" sz="2800" dirty="0"/>
              <a:t>Permissions to read a dataflow created from a CDM folder is managed by the owner of the CDM folder, and not by Power BI</a:t>
            </a:r>
          </a:p>
          <a:p>
            <a:r>
              <a:rPr lang="en-US" sz="2800" dirty="0"/>
              <a:t>Only users who are authorized to both the workspace in which the dataflow was created, and the CDM folder, can access its data from the Power BI dataflows connector</a:t>
            </a:r>
          </a:p>
          <a:p>
            <a:r>
              <a:rPr lang="en-US" sz="2800" dirty="0"/>
              <a:t>Linked entities are not available for dataflows created from CDM folders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BCE129E-986B-49C3-B949-9D25C9244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notes (ADLSgen2 integration)</a:t>
            </a:r>
          </a:p>
        </p:txBody>
      </p:sp>
    </p:spTree>
    <p:extLst>
      <p:ext uri="{BB962C8B-B14F-4D97-AF65-F5344CB8AC3E}">
        <p14:creationId xmlns:p14="http://schemas.microsoft.com/office/powerpoint/2010/main" val="9065954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C5562-17F9-462E-A996-4E4A03944A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1927" y="1820862"/>
            <a:ext cx="11345773" cy="3040832"/>
          </a:xfrm>
        </p:spPr>
        <p:txBody>
          <a:bodyPr/>
          <a:lstStyle/>
          <a:p>
            <a:r>
              <a:rPr lang="en-GB" sz="3200" dirty="0"/>
              <a:t>When PBI manages storage: Linked Entities and Computed Entities only work when entities reside in the same storage account</a:t>
            </a:r>
          </a:p>
          <a:p>
            <a:r>
              <a:rPr lang="en-US" sz="3200" dirty="0"/>
              <a:t>When you manage storage (and use CDM folders): Linked entities are not available</a:t>
            </a:r>
          </a:p>
          <a:p>
            <a:endParaRPr lang="en-US" sz="32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BCE129E-986B-49C3-B949-9D25C9244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notes (ADLSgen2 integration)</a:t>
            </a:r>
          </a:p>
        </p:txBody>
      </p:sp>
    </p:spTree>
    <p:extLst>
      <p:ext uri="{BB962C8B-B14F-4D97-AF65-F5344CB8AC3E}">
        <p14:creationId xmlns:p14="http://schemas.microsoft.com/office/powerpoint/2010/main" val="2499242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C5562-17F9-462E-A996-4E4A03944A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1927" y="1820862"/>
            <a:ext cx="11345773" cy="3385542"/>
          </a:xfrm>
        </p:spPr>
        <p:txBody>
          <a:bodyPr/>
          <a:lstStyle/>
          <a:p>
            <a:r>
              <a:rPr lang="en-US" sz="3200" dirty="0"/>
              <a:t>When doing computations on data joined by on-premises and cloud data, create a new entity to perform such computations.</a:t>
            </a:r>
          </a:p>
          <a:p>
            <a:r>
              <a:rPr lang="en-US" sz="3200" dirty="0"/>
              <a:t>This provides a better experience than using an existing entity for computations, such as an entity that is also querying data from both sources and doing in-lake transformations.</a:t>
            </a:r>
            <a:endParaRPr lang="en-US" sz="28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BCE129E-986B-49C3-B949-9D25C9244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notes (ADLSgen2 integration)</a:t>
            </a:r>
          </a:p>
        </p:txBody>
      </p:sp>
    </p:spTree>
    <p:extLst>
      <p:ext uri="{BB962C8B-B14F-4D97-AF65-F5344CB8AC3E}">
        <p14:creationId xmlns:p14="http://schemas.microsoft.com/office/powerpoint/2010/main" val="2811332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31837" y="1820862"/>
            <a:ext cx="10972800" cy="1181862"/>
          </a:xfrm>
        </p:spPr>
        <p:txBody>
          <a:bodyPr/>
          <a:lstStyle/>
          <a:p>
            <a:pPr algn="ctr"/>
            <a:r>
              <a:rPr lang="en-US" dirty="0"/>
              <a:t>AI features</a:t>
            </a:r>
          </a:p>
        </p:txBody>
      </p:sp>
    </p:spTree>
    <p:extLst>
      <p:ext uri="{BB962C8B-B14F-4D97-AF65-F5344CB8AC3E}">
        <p14:creationId xmlns:p14="http://schemas.microsoft.com/office/powerpoint/2010/main" val="9072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C5562-17F9-462E-A996-4E4A03944A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1927" y="1820862"/>
            <a:ext cx="11345773" cy="1711238"/>
          </a:xfrm>
        </p:spPr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en-US" sz="3200" dirty="0"/>
              <a:t>Invoke Cognitive Services to enrich your data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200" dirty="0"/>
              <a:t>Easily invoke your Azure Machine Learning models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200" dirty="0"/>
              <a:t>Create new Machine Learning models with </a:t>
            </a:r>
            <a:r>
              <a:rPr lang="en-US" sz="3200" dirty="0" err="1"/>
              <a:t>AutoML</a:t>
            </a:r>
            <a:endParaRPr lang="en-US" sz="32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BCE129E-986B-49C3-B949-9D25C9244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features in dataflows</a:t>
            </a:r>
          </a:p>
        </p:txBody>
      </p:sp>
    </p:spTree>
    <p:extLst>
      <p:ext uri="{BB962C8B-B14F-4D97-AF65-F5344CB8AC3E}">
        <p14:creationId xmlns:p14="http://schemas.microsoft.com/office/powerpoint/2010/main" val="521216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6">
            <a:extLst>
              <a:ext uri="{FF2B5EF4-FFF2-40B4-BE49-F238E27FC236}">
                <a16:creationId xmlns:a16="http://schemas.microsoft.com/office/drawing/2014/main" id="{60B40A96-B039-4D86-AADC-1AC031DC6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Demo!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EAB3CF9-085A-4BF4-8119-5612EC9A7F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22837" y="1668462"/>
            <a:ext cx="7086600" cy="2539157"/>
          </a:xfrm>
        </p:spPr>
        <p:txBody>
          <a:bodyPr/>
          <a:lstStyle/>
          <a:p>
            <a:pPr algn="ctr"/>
            <a:r>
              <a:rPr lang="nl-NL" sz="5400" dirty="0"/>
              <a:t>Power BI dataflows &amp; </a:t>
            </a:r>
          </a:p>
          <a:p>
            <a:pPr algn="ctr"/>
            <a:r>
              <a:rPr lang="nl-NL" sz="5400"/>
              <a:t>AI features</a:t>
            </a:r>
            <a:endParaRPr lang="nl-NL" sz="5400" dirty="0"/>
          </a:p>
        </p:txBody>
      </p:sp>
    </p:spTree>
    <p:extLst>
      <p:ext uri="{BB962C8B-B14F-4D97-AF65-F5344CB8AC3E}">
        <p14:creationId xmlns:p14="http://schemas.microsoft.com/office/powerpoint/2010/main" val="1737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C5562-17F9-462E-A996-4E4A03944A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1927" y="1820862"/>
            <a:ext cx="11345773" cy="333629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200" dirty="0"/>
              <a:t>Over time, Azure Machine Learning, Azure Databricks, Azure Data Factory, etc. will have built-in support to read and write Common Data Model-compliant folders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Shared ownership (edit dataflows of other authors)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Enhancements to the dataflow calculation engine to enable high-performing large-scale data transformations (TBs)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BCE129E-986B-49C3-B949-9D25C9244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 for dataflows</a:t>
            </a:r>
          </a:p>
        </p:txBody>
      </p:sp>
    </p:spTree>
    <p:extLst>
      <p:ext uri="{BB962C8B-B14F-4D97-AF65-F5344CB8AC3E}">
        <p14:creationId xmlns:p14="http://schemas.microsoft.com/office/powerpoint/2010/main" val="166198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75FB7435-8A48-45C5-AF46-BFD6F5C929B6}"/>
              </a:ext>
            </a:extLst>
          </p:cNvPr>
          <p:cNvGrpSpPr/>
          <p:nvPr/>
        </p:nvGrpSpPr>
        <p:grpSpPr>
          <a:xfrm>
            <a:off x="651849" y="754062"/>
            <a:ext cx="11052699" cy="5257721"/>
            <a:chOff x="525575" y="1791239"/>
            <a:chExt cx="11052699" cy="5257721"/>
          </a:xfrm>
        </p:grpSpPr>
        <p:grpSp>
          <p:nvGrpSpPr>
            <p:cNvPr id="39" name="1 Grupo">
              <a:extLst>
                <a:ext uri="{FF2B5EF4-FFF2-40B4-BE49-F238E27FC236}">
                  <a16:creationId xmlns:a16="http://schemas.microsoft.com/office/drawing/2014/main" id="{D119B267-5C86-4F87-A242-580496A27C07}"/>
                </a:ext>
              </a:extLst>
            </p:cNvPr>
            <p:cNvGrpSpPr/>
            <p:nvPr/>
          </p:nvGrpSpPr>
          <p:grpSpPr>
            <a:xfrm>
              <a:off x="528636" y="3455210"/>
              <a:ext cx="11049638" cy="101346"/>
              <a:chOff x="467544" y="2565347"/>
              <a:chExt cx="8597709" cy="173136"/>
            </a:xfrm>
          </p:grpSpPr>
          <p:cxnSp>
            <p:nvCxnSpPr>
              <p:cNvPr id="67" name="18 Conector recto">
                <a:extLst>
                  <a:ext uri="{FF2B5EF4-FFF2-40B4-BE49-F238E27FC236}">
                    <a16:creationId xmlns:a16="http://schemas.microsoft.com/office/drawing/2014/main" id="{B32C5E83-EC7F-40AF-B0F7-16AC07065739}"/>
                  </a:ext>
                </a:extLst>
              </p:cNvPr>
              <p:cNvCxnSpPr>
                <a:cxnSpLocks/>
                <a:stCxn id="69" idx="6"/>
              </p:cNvCxnSpPr>
              <p:nvPr/>
            </p:nvCxnSpPr>
            <p:spPr>
              <a:xfrm flipV="1">
                <a:off x="531578" y="2636689"/>
                <a:ext cx="8509773" cy="31499"/>
              </a:xfrm>
              <a:prstGeom prst="line">
                <a:avLst/>
              </a:prstGeom>
              <a:noFill/>
              <a:ln w="28575" cap="flat" cmpd="sng" algn="ctr">
                <a:solidFill>
                  <a:sysClr val="windowText" lastClr="000000">
                    <a:lumMod val="65000"/>
                    <a:lumOff val="35000"/>
                  </a:sysClr>
                </a:solidFill>
                <a:prstDash val="solid"/>
                <a:miter lim="800000"/>
              </a:ln>
              <a:effectLst/>
            </p:spPr>
          </p:cxnSp>
          <p:sp>
            <p:nvSpPr>
              <p:cNvPr id="68" name="23 Elipse">
                <a:extLst>
                  <a:ext uri="{FF2B5EF4-FFF2-40B4-BE49-F238E27FC236}">
                    <a16:creationId xmlns:a16="http://schemas.microsoft.com/office/drawing/2014/main" id="{B64347E7-7F51-4E6F-B0B3-9029D558F2DD}"/>
                  </a:ext>
                </a:extLst>
              </p:cNvPr>
              <p:cNvSpPr/>
              <p:nvPr/>
            </p:nvSpPr>
            <p:spPr>
              <a:xfrm>
                <a:off x="9001219" y="2565347"/>
                <a:ext cx="64034" cy="14059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lIns="68572" tIns="34286" rIns="68572" bIns="34286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2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rebuchet MS" panose="020B0603020202020204" pitchFamily="34" charset="0"/>
                  <a:ea typeface="Segoe UI" panose="020B0502040204020203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69" name="24 Elipse">
                <a:extLst>
                  <a:ext uri="{FF2B5EF4-FFF2-40B4-BE49-F238E27FC236}">
                    <a16:creationId xmlns:a16="http://schemas.microsoft.com/office/drawing/2014/main" id="{275D1347-3520-40D2-BD31-2111FB3507FA}"/>
                  </a:ext>
                </a:extLst>
              </p:cNvPr>
              <p:cNvSpPr/>
              <p:nvPr/>
            </p:nvSpPr>
            <p:spPr>
              <a:xfrm>
                <a:off x="467544" y="2597893"/>
                <a:ext cx="64034" cy="14059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lIns="68572" tIns="34286" rIns="68572" bIns="34286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2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rebuchet MS" panose="020B0603020202020204" pitchFamily="34" charset="0"/>
                  <a:ea typeface="Segoe UI" panose="020B0502040204020203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40" name="7 Grupo">
              <a:extLst>
                <a:ext uri="{FF2B5EF4-FFF2-40B4-BE49-F238E27FC236}">
                  <a16:creationId xmlns:a16="http://schemas.microsoft.com/office/drawing/2014/main" id="{7A69106B-D039-4E30-912C-9D092F636950}"/>
                </a:ext>
              </a:extLst>
            </p:cNvPr>
            <p:cNvGrpSpPr/>
            <p:nvPr/>
          </p:nvGrpSpPr>
          <p:grpSpPr>
            <a:xfrm>
              <a:off x="5796951" y="3446570"/>
              <a:ext cx="141927" cy="976686"/>
              <a:chOff x="6964241" y="2570897"/>
              <a:chExt cx="135019" cy="929096"/>
            </a:xfrm>
            <a:solidFill>
              <a:srgbClr val="00B0F0"/>
            </a:solidFill>
          </p:grpSpPr>
          <p:sp>
            <p:nvSpPr>
              <p:cNvPr id="64" name="36 Elipse">
                <a:extLst>
                  <a:ext uri="{FF2B5EF4-FFF2-40B4-BE49-F238E27FC236}">
                    <a16:creationId xmlns:a16="http://schemas.microsoft.com/office/drawing/2014/main" id="{7F22ABA1-EDEB-4A7C-AF64-2BD099586401}"/>
                  </a:ext>
                </a:extLst>
              </p:cNvPr>
              <p:cNvSpPr/>
              <p:nvPr/>
            </p:nvSpPr>
            <p:spPr>
              <a:xfrm>
                <a:off x="6964241" y="2570897"/>
                <a:ext cx="135019" cy="13500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lIns="68572" tIns="34286" rIns="68572" bIns="34286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0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Helvetica" panose="020B0604020202020204" pitchFamily="34" charset="0"/>
                  <a:ea typeface="Segoe UI" panose="020B0502040204020203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65" name="44 Conector recto">
                <a:extLst>
                  <a:ext uri="{FF2B5EF4-FFF2-40B4-BE49-F238E27FC236}">
                    <a16:creationId xmlns:a16="http://schemas.microsoft.com/office/drawing/2014/main" id="{1C263E1A-C22E-4279-8676-57D3F510B287}"/>
                  </a:ext>
                </a:extLst>
              </p:cNvPr>
              <p:cNvCxnSpPr/>
              <p:nvPr/>
            </p:nvCxnSpPr>
            <p:spPr>
              <a:xfrm flipV="1">
                <a:off x="7031398" y="2699129"/>
                <a:ext cx="5547" cy="713105"/>
              </a:xfrm>
              <a:prstGeom prst="line">
                <a:avLst/>
              </a:prstGeom>
              <a:grpFill/>
              <a:ln w="12700" cap="flat" cmpd="sng" algn="ctr">
                <a:solidFill>
                  <a:sysClr val="windowText" lastClr="000000">
                    <a:lumMod val="65000"/>
                    <a:lumOff val="35000"/>
                  </a:sysClr>
                </a:solidFill>
                <a:prstDash val="solid"/>
                <a:miter lim="800000"/>
              </a:ln>
              <a:effectLst/>
            </p:spPr>
          </p:cxnSp>
          <p:sp>
            <p:nvSpPr>
              <p:cNvPr id="66" name="50 Elipse">
                <a:extLst>
                  <a:ext uri="{FF2B5EF4-FFF2-40B4-BE49-F238E27FC236}">
                    <a16:creationId xmlns:a16="http://schemas.microsoft.com/office/drawing/2014/main" id="{0BA9229E-BA44-42AE-910F-09F02E6BD499}"/>
                  </a:ext>
                </a:extLst>
              </p:cNvPr>
              <p:cNvSpPr/>
              <p:nvPr/>
            </p:nvSpPr>
            <p:spPr>
              <a:xfrm>
                <a:off x="6993606" y="3418993"/>
                <a:ext cx="81011" cy="81000"/>
              </a:xfrm>
              <a:prstGeom prst="ellipse">
                <a:avLst/>
              </a:prstGeom>
              <a:solidFill>
                <a:srgbClr val="00B0F0"/>
              </a:solidFill>
              <a:ln w="57150" cap="flat" cmpd="sng" algn="ctr">
                <a:solidFill>
                  <a:srgbClr val="00B0F0"/>
                </a:solidFill>
                <a:prstDash val="solid"/>
                <a:miter lim="800000"/>
              </a:ln>
              <a:effectLst/>
            </p:spPr>
            <p:txBody>
              <a:bodyPr lIns="68572" tIns="34286" rIns="68572" bIns="34286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0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Helvetica" panose="020B0604020202020204" pitchFamily="34" charset="0"/>
                  <a:ea typeface="Segoe UI" panose="020B0502040204020203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CE842B2-930A-4BD7-89DF-1A45C71FC67A}"/>
                </a:ext>
              </a:extLst>
            </p:cNvPr>
            <p:cNvSpPr txBox="1"/>
            <p:nvPr/>
          </p:nvSpPr>
          <p:spPr>
            <a:xfrm>
              <a:off x="5292479" y="2974844"/>
              <a:ext cx="107067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0" cap="none" spc="0" normalizeH="0" baseline="0" noProof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Calibri" panose="020F0502020204030204"/>
                </a:rPr>
                <a:t>January</a:t>
              </a:r>
              <a:r>
                <a:rPr kumimoji="0" lang="en-US" sz="2000" b="1" i="0" u="none" strike="noStrike" kern="0" cap="none" spc="0" normalizeH="0" baseline="0" noProof="0">
                  <a:ln>
                    <a:noFill/>
                  </a:ln>
                  <a:solidFill>
                    <a:srgbClr val="FFC000">
                      <a:lumMod val="75000"/>
                    </a:srgbClr>
                  </a:solidFill>
                  <a:effectLst/>
                  <a:uLnTx/>
                  <a:uFillTx/>
                  <a:latin typeface="Calibri" panose="020F0502020204030204"/>
                </a:rPr>
                <a:t> 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3A507FA-E622-4D53-ABE9-825FB78F5799}"/>
                </a:ext>
              </a:extLst>
            </p:cNvPr>
            <p:cNvSpPr txBox="1"/>
            <p:nvPr/>
          </p:nvSpPr>
          <p:spPr>
            <a:xfrm>
              <a:off x="3011919" y="3582556"/>
              <a:ext cx="12811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0" cap="none" spc="0" normalizeH="0" baseline="0" noProof="0">
                  <a:ln>
                    <a:noFill/>
                  </a:ln>
                  <a:solidFill>
                    <a:srgbClr val="A5A5A5"/>
                  </a:solidFill>
                  <a:effectLst/>
                  <a:uLnTx/>
                  <a:uFillTx/>
                  <a:latin typeface="Calibri" panose="020F0502020204030204"/>
                </a:rPr>
                <a:t>December</a:t>
              </a:r>
            </a:p>
          </p:txBody>
        </p:sp>
        <p:sp>
          <p:nvSpPr>
            <p:cNvPr id="43" name="27 Elipse">
              <a:extLst>
                <a:ext uri="{FF2B5EF4-FFF2-40B4-BE49-F238E27FC236}">
                  <a16:creationId xmlns:a16="http://schemas.microsoft.com/office/drawing/2014/main" id="{B5539277-3EAE-487E-B525-B66621DF9AC9}"/>
                </a:ext>
              </a:extLst>
            </p:cNvPr>
            <p:cNvSpPr/>
            <p:nvPr/>
          </p:nvSpPr>
          <p:spPr>
            <a:xfrm>
              <a:off x="3602910" y="3414222"/>
              <a:ext cx="141927" cy="141915"/>
            </a:xfrm>
            <a:prstGeom prst="ellipse">
              <a:avLst/>
            </a:prstGeom>
            <a:solidFill>
              <a:srgbClr val="A5A5A5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68572" tIns="34286" rIns="68572" bIns="34286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10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Segoe UI" panose="020B0502040204020203" pitchFamily="34" charset="0"/>
                <a:cs typeface="Helvetica" panose="020B0604020202020204" pitchFamily="34" charset="0"/>
              </a:endParaRPr>
            </a:p>
          </p:txBody>
        </p:sp>
        <p:cxnSp>
          <p:nvCxnSpPr>
            <p:cNvPr id="44" name="43 Conector recto">
              <a:extLst>
                <a:ext uri="{FF2B5EF4-FFF2-40B4-BE49-F238E27FC236}">
                  <a16:creationId xmlns:a16="http://schemas.microsoft.com/office/drawing/2014/main" id="{B5A0C63E-6CAA-4B83-95A1-A521FBB57283}"/>
                </a:ext>
              </a:extLst>
            </p:cNvPr>
            <p:cNvCxnSpPr/>
            <p:nvPr/>
          </p:nvCxnSpPr>
          <p:spPr>
            <a:xfrm flipV="1">
              <a:off x="3675318" y="2665920"/>
              <a:ext cx="5831" cy="749631"/>
            </a:xfrm>
            <a:prstGeom prst="line">
              <a:avLst/>
            </a:prstGeom>
            <a:noFill/>
            <a:ln w="12700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</a:ln>
            <a:effectLst/>
          </p:spPr>
        </p:cxnSp>
        <p:sp>
          <p:nvSpPr>
            <p:cNvPr id="45" name="49 Elipse">
              <a:extLst>
                <a:ext uri="{FF2B5EF4-FFF2-40B4-BE49-F238E27FC236}">
                  <a16:creationId xmlns:a16="http://schemas.microsoft.com/office/drawing/2014/main" id="{29E35BAF-1B5D-440E-AEEF-E3E72ED1AF8C}"/>
                </a:ext>
              </a:extLst>
            </p:cNvPr>
            <p:cNvSpPr/>
            <p:nvPr/>
          </p:nvSpPr>
          <p:spPr>
            <a:xfrm>
              <a:off x="3639393" y="2591024"/>
              <a:ext cx="85156" cy="85149"/>
            </a:xfrm>
            <a:prstGeom prst="ellipse">
              <a:avLst/>
            </a:prstGeom>
            <a:solidFill>
              <a:sysClr val="window" lastClr="FFFFFF"/>
            </a:solidFill>
            <a:ln w="57150" cap="flat" cmpd="sng" algn="ctr">
              <a:solidFill>
                <a:srgbClr val="A5A5A5"/>
              </a:solidFill>
              <a:prstDash val="solid"/>
              <a:miter lim="800000"/>
            </a:ln>
            <a:effectLst/>
          </p:spPr>
          <p:txBody>
            <a:bodyPr lIns="68572" tIns="34286" rIns="68572" bIns="34286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10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Segoe UI" panose="020B0502040204020203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BD078CD-0987-4596-95D1-CAB67ADA8F72}"/>
                </a:ext>
              </a:extLst>
            </p:cNvPr>
            <p:cNvSpPr txBox="1"/>
            <p:nvPr/>
          </p:nvSpPr>
          <p:spPr>
            <a:xfrm>
              <a:off x="740608" y="2967123"/>
              <a:ext cx="130683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0" cap="none" spc="0" normalizeH="0" baseline="0" noProof="0">
                  <a:ln>
                    <a:noFill/>
                  </a:ln>
                  <a:solidFill>
                    <a:srgbClr val="ED7D31"/>
                  </a:solidFill>
                  <a:effectLst/>
                  <a:uLnTx/>
                  <a:uFillTx/>
                  <a:latin typeface="Calibri" panose="020F0502020204030204"/>
                </a:rPr>
                <a:t>November</a:t>
              </a:r>
            </a:p>
          </p:txBody>
        </p:sp>
        <p:sp>
          <p:nvSpPr>
            <p:cNvPr id="47" name="26 Elipse">
              <a:extLst>
                <a:ext uri="{FF2B5EF4-FFF2-40B4-BE49-F238E27FC236}">
                  <a16:creationId xmlns:a16="http://schemas.microsoft.com/office/drawing/2014/main" id="{C9FEDFFB-C174-4502-B560-6382470AB080}"/>
                </a:ext>
              </a:extLst>
            </p:cNvPr>
            <p:cNvSpPr/>
            <p:nvPr/>
          </p:nvSpPr>
          <p:spPr>
            <a:xfrm>
              <a:off x="1331711" y="3414179"/>
              <a:ext cx="141927" cy="141915"/>
            </a:xfrm>
            <a:prstGeom prst="ellipse">
              <a:avLst/>
            </a:prstGeom>
            <a:solidFill>
              <a:srgbClr val="ED7D3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68572" tIns="34286" rIns="68572" bIns="34286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10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Segoe UI" panose="020B0502040204020203" pitchFamily="34" charset="0"/>
                <a:cs typeface="Helvetica" panose="020B0604020202020204" pitchFamily="34" charset="0"/>
              </a:endParaRPr>
            </a:p>
          </p:txBody>
        </p:sp>
        <p:cxnSp>
          <p:nvCxnSpPr>
            <p:cNvPr id="48" name="42 Conector recto">
              <a:extLst>
                <a:ext uri="{FF2B5EF4-FFF2-40B4-BE49-F238E27FC236}">
                  <a16:creationId xmlns:a16="http://schemas.microsoft.com/office/drawing/2014/main" id="{BCFDAB36-3CF9-4EBB-ACAA-5FCDC6CB4CCB}"/>
                </a:ext>
              </a:extLst>
            </p:cNvPr>
            <p:cNvCxnSpPr/>
            <p:nvPr/>
          </p:nvCxnSpPr>
          <p:spPr>
            <a:xfrm flipV="1">
              <a:off x="1394025" y="3556095"/>
              <a:ext cx="5831" cy="749632"/>
            </a:xfrm>
            <a:prstGeom prst="line">
              <a:avLst/>
            </a:prstGeom>
            <a:noFill/>
            <a:ln w="12700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</a:ln>
            <a:effectLst/>
          </p:spPr>
        </p:cxnSp>
        <p:sp>
          <p:nvSpPr>
            <p:cNvPr id="49" name="48 Elipse">
              <a:extLst>
                <a:ext uri="{FF2B5EF4-FFF2-40B4-BE49-F238E27FC236}">
                  <a16:creationId xmlns:a16="http://schemas.microsoft.com/office/drawing/2014/main" id="{3266D442-8F86-431C-9CD6-70BCD85405A1}"/>
                </a:ext>
              </a:extLst>
            </p:cNvPr>
            <p:cNvSpPr/>
            <p:nvPr/>
          </p:nvSpPr>
          <p:spPr>
            <a:xfrm>
              <a:off x="1352257" y="4305715"/>
              <a:ext cx="85156" cy="85149"/>
            </a:xfrm>
            <a:prstGeom prst="ellipse">
              <a:avLst/>
            </a:prstGeom>
            <a:solidFill>
              <a:sysClr val="window" lastClr="FFFFFF"/>
            </a:solidFill>
            <a:ln w="57150" cap="flat" cmpd="sng" algn="ctr">
              <a:solidFill>
                <a:srgbClr val="ED7D31"/>
              </a:solidFill>
              <a:prstDash val="solid"/>
              <a:miter lim="800000"/>
            </a:ln>
            <a:effectLst/>
          </p:spPr>
          <p:txBody>
            <a:bodyPr lIns="68572" tIns="34286" rIns="68572" bIns="34286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10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Segoe UI" panose="020B0502040204020203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C078B5BC-C5D7-46F2-83CD-A90DEBEA7598}"/>
                </a:ext>
              </a:extLst>
            </p:cNvPr>
            <p:cNvSpPr/>
            <p:nvPr/>
          </p:nvSpPr>
          <p:spPr>
            <a:xfrm>
              <a:off x="525575" y="4524554"/>
              <a:ext cx="3961942" cy="1015663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pPr marL="171450" marR="0" lvl="0" indent="-17145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200" b="1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</a:rPr>
                <a:t>Dataflows Public Preview</a:t>
              </a:r>
            </a:p>
            <a:p>
              <a:pPr marL="628650" marR="0" lvl="1" indent="-17145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cs typeface="Segoe UI"/>
                </a:rPr>
                <a:t>Power Query Online integration + Connectors</a:t>
              </a:r>
            </a:p>
            <a:p>
              <a:pPr marL="628650" marR="0" lvl="1" indent="-17145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cs typeface="Segoe UI"/>
                </a:rPr>
                <a:t>Computed entities</a:t>
              </a: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cs typeface="Segoe UI"/>
              </a:endParaRPr>
            </a:p>
            <a:p>
              <a:pPr marL="628650" marR="0" lvl="1" indent="-17145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cs typeface="Segoe UI"/>
                </a:rPr>
                <a:t>Linked entities</a:t>
              </a:r>
            </a:p>
            <a:p>
              <a:pPr marL="628650" marR="0" lvl="1" indent="-17145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cs typeface="Segoe UI"/>
                </a:rPr>
                <a:t>Partition-based Incremental Refresh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D9B0D073-246B-4A38-822F-388502E089B1}"/>
                </a:ext>
              </a:extLst>
            </p:cNvPr>
            <p:cNvSpPr/>
            <p:nvPr/>
          </p:nvSpPr>
          <p:spPr>
            <a:xfrm>
              <a:off x="2481081" y="2000348"/>
              <a:ext cx="3226755" cy="646331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pPr marL="171450" marR="0" lvl="0" indent="-17145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en-US" sz="1200" b="1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</a:rPr>
                <a:t>Power BI Dataflows and ADLS Gen2 Integration Public Preview</a:t>
              </a:r>
              <a:endPara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cs typeface="Segoe UI"/>
              </a:endParaRPr>
            </a:p>
            <a:p>
              <a:pPr marL="0" marR="0" lvl="0" indent="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cs typeface="Segoe UI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19CB3D57-0841-475C-8A6B-3DD0D20CD982}"/>
                </a:ext>
              </a:extLst>
            </p:cNvPr>
            <p:cNvSpPr/>
            <p:nvPr/>
          </p:nvSpPr>
          <p:spPr>
            <a:xfrm>
              <a:off x="4882700" y="4520997"/>
              <a:ext cx="3245493" cy="992579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pPr marL="171450" marR="0" lvl="0" indent="-17145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en-US" sz="1200" b="1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cs typeface="Segoe UI"/>
                </a:rPr>
                <a:t>Native Queries support</a:t>
              </a:r>
            </a:p>
            <a:p>
              <a:pPr marL="171450" marR="0" lvl="0" indent="-17145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en-US" sz="1200" b="1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cs typeface="Segoe UI"/>
                </a:rPr>
                <a:t>New connectors support </a:t>
              </a: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cs typeface="Segoe UI"/>
                </a:rPr>
                <a:t>(MySQL, Teradata, Azure Data Explorer, AAD, Redshift, </a:t>
              </a:r>
              <a:r>
                <a:rPr kumimoji="0" lang="en-US" sz="1200" b="0" i="0" u="none" strike="noStrike" kern="0" cap="none" spc="0" normalizeH="0" baseline="0" noProof="0" err="1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cs typeface="Segoe UI"/>
                </a:rPr>
                <a:t>SmartSheet</a:t>
              </a: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cs typeface="Segoe UI"/>
                </a:rPr>
                <a:t>, Sybase)</a:t>
              </a:r>
            </a:p>
            <a:p>
              <a:pPr marL="0" marR="0" lvl="0" indent="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50" b="1" i="0" u="none" strike="noStrike" kern="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cs typeface="Segoe UI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377CF3E-CD5F-42F3-BF68-4F871EF1B0FC}"/>
                </a:ext>
              </a:extLst>
            </p:cNvPr>
            <p:cNvSpPr txBox="1"/>
            <p:nvPr/>
          </p:nvSpPr>
          <p:spPr>
            <a:xfrm>
              <a:off x="7334310" y="3580897"/>
              <a:ext cx="113582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0" cap="none" spc="0" normalizeH="0" baseline="0" noProof="0">
                  <a:ln>
                    <a:noFill/>
                  </a:ln>
                  <a:solidFill>
                    <a:srgbClr val="ED7D31"/>
                  </a:solidFill>
                  <a:effectLst/>
                  <a:uLnTx/>
                  <a:uFillTx/>
                  <a:latin typeface="Calibri" panose="020F0502020204030204"/>
                </a:rPr>
                <a:t>February</a:t>
              </a:r>
            </a:p>
          </p:txBody>
        </p:sp>
        <p:sp>
          <p:nvSpPr>
            <p:cNvPr id="54" name="27 Elipse">
              <a:extLst>
                <a:ext uri="{FF2B5EF4-FFF2-40B4-BE49-F238E27FC236}">
                  <a16:creationId xmlns:a16="http://schemas.microsoft.com/office/drawing/2014/main" id="{A382003E-7DDA-4766-93CF-D85057EF142F}"/>
                </a:ext>
              </a:extLst>
            </p:cNvPr>
            <p:cNvSpPr/>
            <p:nvPr/>
          </p:nvSpPr>
          <p:spPr>
            <a:xfrm>
              <a:off x="7835779" y="3397327"/>
              <a:ext cx="141927" cy="141915"/>
            </a:xfrm>
            <a:prstGeom prst="ellipse">
              <a:avLst/>
            </a:prstGeom>
            <a:solidFill>
              <a:srgbClr val="ED7D3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68572" tIns="34286" rIns="68572" bIns="34286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10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Segoe UI" panose="020B0502040204020203" pitchFamily="34" charset="0"/>
                <a:cs typeface="Helvetica" panose="020B0604020202020204" pitchFamily="34" charset="0"/>
              </a:endParaRPr>
            </a:p>
          </p:txBody>
        </p:sp>
        <p:cxnSp>
          <p:nvCxnSpPr>
            <p:cNvPr id="55" name="43 Conector recto">
              <a:extLst>
                <a:ext uri="{FF2B5EF4-FFF2-40B4-BE49-F238E27FC236}">
                  <a16:creationId xmlns:a16="http://schemas.microsoft.com/office/drawing/2014/main" id="{CA0705BB-4EBF-42E1-ADE9-B899EDC589CE}"/>
                </a:ext>
              </a:extLst>
            </p:cNvPr>
            <p:cNvCxnSpPr/>
            <p:nvPr/>
          </p:nvCxnSpPr>
          <p:spPr>
            <a:xfrm flipV="1">
              <a:off x="7908187" y="2649025"/>
              <a:ext cx="5831" cy="749631"/>
            </a:xfrm>
            <a:prstGeom prst="line">
              <a:avLst/>
            </a:prstGeom>
            <a:noFill/>
            <a:ln w="12700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</a:ln>
            <a:effectLst/>
          </p:spPr>
        </p:cxnSp>
        <p:sp>
          <p:nvSpPr>
            <p:cNvPr id="56" name="49 Elipse">
              <a:extLst>
                <a:ext uri="{FF2B5EF4-FFF2-40B4-BE49-F238E27FC236}">
                  <a16:creationId xmlns:a16="http://schemas.microsoft.com/office/drawing/2014/main" id="{1B1D377C-403E-40E7-8B5B-86E9AD9702D8}"/>
                </a:ext>
              </a:extLst>
            </p:cNvPr>
            <p:cNvSpPr/>
            <p:nvPr/>
          </p:nvSpPr>
          <p:spPr>
            <a:xfrm>
              <a:off x="7872262" y="2574129"/>
              <a:ext cx="85156" cy="85149"/>
            </a:xfrm>
            <a:prstGeom prst="ellipse">
              <a:avLst/>
            </a:prstGeom>
            <a:solidFill>
              <a:srgbClr val="FFFFFF"/>
            </a:solidFill>
            <a:ln w="57150" cap="flat" cmpd="sng" algn="ctr">
              <a:solidFill>
                <a:srgbClr val="ED7D31"/>
              </a:solidFill>
              <a:prstDash val="solid"/>
              <a:miter lim="800000"/>
            </a:ln>
            <a:effectLst/>
          </p:spPr>
          <p:txBody>
            <a:bodyPr lIns="68572" tIns="34286" rIns="68572" bIns="34286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10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Segoe UI" panose="020B0502040204020203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49AEBD10-7E88-423C-908B-F75C66E2721A}"/>
                </a:ext>
              </a:extLst>
            </p:cNvPr>
            <p:cNvSpPr/>
            <p:nvPr/>
          </p:nvSpPr>
          <p:spPr>
            <a:xfrm>
              <a:off x="6809918" y="1791239"/>
              <a:ext cx="3717780" cy="276999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pPr marL="171450" marR="0" lvl="0" indent="-17145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</a:rPr>
                <a:t>Dataflows Diagram view</a:t>
              </a:r>
            </a:p>
          </p:txBody>
        </p:sp>
        <p:grpSp>
          <p:nvGrpSpPr>
            <p:cNvPr id="58" name="7 Grupo">
              <a:extLst>
                <a:ext uri="{FF2B5EF4-FFF2-40B4-BE49-F238E27FC236}">
                  <a16:creationId xmlns:a16="http://schemas.microsoft.com/office/drawing/2014/main" id="{2FE3A166-781A-4136-B108-FE7F4D68786E}"/>
                </a:ext>
              </a:extLst>
            </p:cNvPr>
            <p:cNvGrpSpPr/>
            <p:nvPr/>
          </p:nvGrpSpPr>
          <p:grpSpPr>
            <a:xfrm>
              <a:off x="9794973" y="3426017"/>
              <a:ext cx="141927" cy="976686"/>
              <a:chOff x="6964241" y="2570897"/>
              <a:chExt cx="135019" cy="929096"/>
            </a:xfrm>
          </p:grpSpPr>
          <p:sp>
            <p:nvSpPr>
              <p:cNvPr id="61" name="36 Elipse">
                <a:extLst>
                  <a:ext uri="{FF2B5EF4-FFF2-40B4-BE49-F238E27FC236}">
                    <a16:creationId xmlns:a16="http://schemas.microsoft.com/office/drawing/2014/main" id="{3A42776E-2B13-4F50-AD09-8D478A59DE17}"/>
                  </a:ext>
                </a:extLst>
              </p:cNvPr>
              <p:cNvSpPr/>
              <p:nvPr/>
            </p:nvSpPr>
            <p:spPr>
              <a:xfrm>
                <a:off x="6964241" y="2570897"/>
                <a:ext cx="135019" cy="135000"/>
              </a:xfrm>
              <a:prstGeom prst="ellipse">
                <a:avLst/>
              </a:prstGeom>
              <a:solidFill>
                <a:srgbClr val="A5A5A5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lIns="68572" tIns="34286" rIns="68572" bIns="34286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0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Helvetica" panose="020B0604020202020204" pitchFamily="34" charset="0"/>
                  <a:ea typeface="Segoe UI" panose="020B0502040204020203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62" name="44 Conector recto">
                <a:extLst>
                  <a:ext uri="{FF2B5EF4-FFF2-40B4-BE49-F238E27FC236}">
                    <a16:creationId xmlns:a16="http://schemas.microsoft.com/office/drawing/2014/main" id="{2D092933-4D75-474F-9714-4BB466FFECA9}"/>
                  </a:ext>
                </a:extLst>
              </p:cNvPr>
              <p:cNvCxnSpPr/>
              <p:nvPr/>
            </p:nvCxnSpPr>
            <p:spPr>
              <a:xfrm flipV="1">
                <a:off x="7031398" y="2699129"/>
                <a:ext cx="5547" cy="713105"/>
              </a:xfrm>
              <a:prstGeom prst="line">
                <a:avLst/>
              </a:prstGeom>
              <a:noFill/>
              <a:ln w="12700" cap="flat" cmpd="sng" algn="ctr">
                <a:solidFill>
                  <a:sysClr val="windowText" lastClr="000000">
                    <a:lumMod val="65000"/>
                    <a:lumOff val="35000"/>
                  </a:sysClr>
                </a:solidFill>
                <a:prstDash val="solid"/>
                <a:miter lim="800000"/>
              </a:ln>
              <a:effectLst/>
            </p:spPr>
          </p:cxnSp>
          <p:sp>
            <p:nvSpPr>
              <p:cNvPr id="63" name="50 Elipse">
                <a:extLst>
                  <a:ext uri="{FF2B5EF4-FFF2-40B4-BE49-F238E27FC236}">
                    <a16:creationId xmlns:a16="http://schemas.microsoft.com/office/drawing/2014/main" id="{7EEECD49-2807-4D55-B996-2FE072C63255}"/>
                  </a:ext>
                </a:extLst>
              </p:cNvPr>
              <p:cNvSpPr/>
              <p:nvPr/>
            </p:nvSpPr>
            <p:spPr>
              <a:xfrm>
                <a:off x="6993606" y="3418993"/>
                <a:ext cx="81011" cy="81000"/>
              </a:xfrm>
              <a:prstGeom prst="ellipse">
                <a:avLst/>
              </a:prstGeom>
              <a:solidFill>
                <a:sysClr val="window" lastClr="FFFFFF"/>
              </a:solidFill>
              <a:ln w="57150" cap="flat" cmpd="sng" algn="ctr">
                <a:solidFill>
                  <a:srgbClr val="A5A5A5"/>
                </a:solidFill>
                <a:prstDash val="solid"/>
                <a:miter lim="800000"/>
              </a:ln>
              <a:effectLst/>
            </p:spPr>
            <p:txBody>
              <a:bodyPr lIns="68572" tIns="34286" rIns="68572" bIns="34286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MX" sz="10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Helvetica" panose="020B0604020202020204" pitchFamily="34" charset="0"/>
                  <a:ea typeface="Segoe UI" panose="020B0502040204020203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1568C31-8D1A-4EE9-A016-2EFF5004E6D3}"/>
                </a:ext>
              </a:extLst>
            </p:cNvPr>
            <p:cNvSpPr txBox="1"/>
            <p:nvPr/>
          </p:nvSpPr>
          <p:spPr>
            <a:xfrm>
              <a:off x="9391490" y="2984512"/>
              <a:ext cx="99694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A5A5A5"/>
                  </a:solidFill>
                  <a:effectLst/>
                  <a:uLnTx/>
                  <a:uFillTx/>
                  <a:latin typeface="Calibri" panose="020F0502020204030204"/>
                </a:rPr>
                <a:t>March+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CC43AEF9-5A8A-4065-812E-FCE9EA013FE5}"/>
                </a:ext>
              </a:extLst>
            </p:cNvPr>
            <p:cNvSpPr/>
            <p:nvPr/>
          </p:nvSpPr>
          <p:spPr>
            <a:xfrm>
              <a:off x="8983866" y="4555970"/>
              <a:ext cx="2512115" cy="2492990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pPr marR="0" lvl="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cs typeface="Segoe UI"/>
                </a:rPr>
                <a:t>Dataflows GA</a:t>
              </a:r>
              <a:endPara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cs typeface="Calibri"/>
              </a:endParaRPr>
            </a:p>
            <a:p>
              <a:pPr marL="171450" marR="0" lvl="0" indent="-17145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</a:rPr>
                <a:t>Email notifications on failed refresh</a:t>
              </a:r>
            </a:p>
            <a:p>
              <a:pPr marL="171450" marR="0" lvl="0" indent="-17145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cs typeface="Segoe UI"/>
                </a:rPr>
                <a:t>Dataflows “Take Ownership”</a:t>
              </a:r>
            </a:p>
            <a:p>
              <a:pPr marL="171450" marR="0" lvl="0" indent="-17145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cs typeface="Segoe UI"/>
                </a:rPr>
                <a:t>Cancel refresh of a Dataflow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cs typeface="Calibri"/>
              </a:endParaRPr>
            </a:p>
            <a:p>
              <a:pPr marL="171450" marR="0" lvl="0" indent="-17145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cs typeface="Segoe UI"/>
                </a:rPr>
                <a:t>Perf Enhancement: SQL Compute engine (preview)</a:t>
              </a:r>
            </a:p>
            <a:p>
              <a:pPr marL="171450" marR="0" lvl="0" indent="-17145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cs typeface="Segoe UI"/>
                </a:rPr>
                <a:t>Preserve Entity Relationships from data source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cs typeface="Calibri"/>
              </a:endParaRPr>
            </a:p>
            <a:p>
              <a:pPr marL="171450" marR="0" lvl="0" indent="-17145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,Sans-Serif" panose="020B0604020202020204" pitchFamily="34" charset="0"/>
                <a:buChar char="•"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cs typeface="Calibri"/>
                </a:rPr>
                <a:t>ADLS dataflow access governed by workspace permissions (SAS)</a:t>
              </a:r>
            </a:p>
            <a:p>
              <a:pPr marL="0" marR="0" lvl="0" indent="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cs typeface="Calibri"/>
              </a:endParaRPr>
            </a:p>
            <a:p>
              <a:pPr marL="0" marR="0" lvl="0" indent="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cs typeface="Segoe U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62317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FF943A09-EB3D-41B1-91D3-5C45A6A96E30}"/>
              </a:ext>
            </a:extLst>
          </p:cNvPr>
          <p:cNvGrpSpPr/>
          <p:nvPr/>
        </p:nvGrpSpPr>
        <p:grpSpPr>
          <a:xfrm>
            <a:off x="373407" y="220662"/>
            <a:ext cx="1933338" cy="2870747"/>
            <a:chOff x="6077552" y="1934593"/>
            <a:chExt cx="1933338" cy="287074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4BF9F1A-B250-484B-8BBA-4AF8A6A83C1A}"/>
                </a:ext>
              </a:extLst>
            </p:cNvPr>
            <p:cNvSpPr txBox="1"/>
            <p:nvPr/>
          </p:nvSpPr>
          <p:spPr>
            <a:xfrm>
              <a:off x="6101127" y="4097454"/>
              <a:ext cx="190976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2"/>
                  </a:solidFill>
                </a:rPr>
                <a:t>Rose</a:t>
              </a:r>
              <a:br>
                <a:rPr lang="en-US" sz="2400" b="1" dirty="0">
                  <a:solidFill>
                    <a:schemeClr val="bg2"/>
                  </a:solidFill>
                </a:rPr>
              </a:br>
              <a:r>
                <a:rPr lang="en-US" sz="1600" b="1" dirty="0">
                  <a:solidFill>
                    <a:schemeClr val="bg2"/>
                  </a:solidFill>
                </a:rPr>
                <a:t>Human Resources</a:t>
              </a:r>
              <a:endParaRPr lang="nl-NL" sz="2400" b="1" dirty="0">
                <a:solidFill>
                  <a:schemeClr val="bg2"/>
                </a:solidFill>
              </a:endParaRPr>
            </a:p>
          </p:txBody>
        </p:sp>
        <p:pic>
          <p:nvPicPr>
            <p:cNvPr id="11" name="Picture 14" descr="Related image">
              <a:extLst>
                <a:ext uri="{FF2B5EF4-FFF2-40B4-BE49-F238E27FC236}">
                  <a16:creationId xmlns:a16="http://schemas.microsoft.com/office/drawing/2014/main" id="{B2247DA7-27A8-4650-B063-9BFCA7A5AA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705" b="93182" l="3929" r="95238">
                          <a14:foregroundMark x1="24643" y1="28409" x2="20833" y2="58182"/>
                          <a14:foregroundMark x1="32738" y1="18523" x2="44762" y2="13864"/>
                          <a14:foregroundMark x1="44762" y1="13864" x2="58214" y2="13977"/>
                          <a14:foregroundMark x1="58214" y1="13977" x2="70357" y2="19773"/>
                          <a14:foregroundMark x1="70357" y1="19773" x2="86190" y2="43977"/>
                          <a14:foregroundMark x1="86190" y1="43977" x2="87381" y2="59091"/>
                          <a14:foregroundMark x1="87381" y1="59091" x2="83333" y2="70795"/>
                          <a14:foregroundMark x1="83333" y1="70795" x2="73452" y2="78864"/>
                          <a14:foregroundMark x1="73452" y1="78864" x2="37381" y2="81364"/>
                          <a14:foregroundMark x1="37381" y1="81364" x2="26071" y2="75795"/>
                          <a14:foregroundMark x1="26071" y1="75795" x2="21310" y2="66023"/>
                          <a14:foregroundMark x1="17976" y1="48068" x2="11310" y2="62386"/>
                          <a14:foregroundMark x1="11310" y1="62386" x2="17143" y2="72500"/>
                          <a14:foregroundMark x1="17143" y1="72500" x2="17262" y2="72727"/>
                          <a14:foregroundMark x1="17619" y1="79205" x2="46786" y2="88182"/>
                          <a14:foregroundMark x1="46786" y1="88182" x2="55000" y2="88295"/>
                          <a14:foregroundMark x1="57143" y1="88523" x2="80119" y2="76705"/>
                          <a14:foregroundMark x1="80119" y1="76705" x2="80833" y2="75909"/>
                          <a14:foregroundMark x1="68690" y1="86591" x2="56310" y2="91136"/>
                          <a14:foregroundMark x1="56310" y1="91136" x2="30357" y2="89773"/>
                          <a14:foregroundMark x1="30357" y1="89773" x2="29048" y2="89205"/>
                          <a14:foregroundMark x1="44405" y1="92727" x2="57619" y2="93182"/>
                          <a14:foregroundMark x1="22024" y1="25568" x2="12738" y2="35227"/>
                          <a14:foregroundMark x1="12738" y1="35227" x2="7738" y2="58750"/>
                          <a14:foregroundMark x1="7738" y1="58750" x2="10119" y2="63068"/>
                          <a14:foregroundMark x1="17381" y1="26591" x2="38929" y2="10568"/>
                          <a14:foregroundMark x1="38929" y1="10568" x2="52976" y2="9773"/>
                          <a14:foregroundMark x1="52976" y1="9773" x2="65833" y2="12159"/>
                          <a14:foregroundMark x1="65833" y1="12159" x2="76190" y2="18068"/>
                          <a14:foregroundMark x1="76190" y1="18068" x2="83571" y2="27386"/>
                          <a14:foregroundMark x1="83571" y1="27386" x2="88214" y2="38523"/>
                          <a14:foregroundMark x1="88214" y1="38523" x2="88333" y2="62727"/>
                          <a14:foregroundMark x1="88333" y1="62727" x2="87857" y2="63977"/>
                          <a14:foregroundMark x1="77738" y1="41136" x2="79048" y2="63295"/>
                          <a14:foregroundMark x1="78452" y1="80909" x2="87262" y2="72386"/>
                          <a14:foregroundMark x1="87262" y1="72386" x2="91548" y2="64886"/>
                          <a14:foregroundMark x1="92976" y1="44545" x2="93452" y2="56591"/>
                          <a14:foregroundMark x1="93452" y1="56591" x2="93214" y2="56932"/>
                          <a14:foregroundMark x1="95595" y1="46705" x2="95357" y2="55341"/>
                          <a14:foregroundMark x1="53333" y1="7159" x2="41071" y2="8977"/>
                          <a14:foregroundMark x1="41071" y1="8977" x2="21429" y2="20795"/>
                          <a14:foregroundMark x1="45000" y1="6705" x2="54762" y2="7386"/>
                          <a14:foregroundMark x1="44881" y1="70341" x2="46548" y2="73068"/>
                          <a14:foregroundMark x1="55833" y1="70795" x2="49167" y2="75000"/>
                          <a14:foregroundMark x1="43690" y1="69545" x2="55714" y2="73750"/>
                          <a14:foregroundMark x1="55714" y1="73750" x2="59286" y2="67614"/>
                          <a14:foregroundMark x1="45238" y1="68750" x2="47500" y2="73068"/>
                          <a14:foregroundMark x1="3929" y1="47955" x2="4405" y2="53182"/>
                          <a14:foregroundMark x1="44881" y1="71023" x2="43214" y2="7488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77552" y="1934593"/>
              <a:ext cx="1901889" cy="19923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2" descr="Image result for Power BI Icon">
            <a:extLst>
              <a:ext uri="{FF2B5EF4-FFF2-40B4-BE49-F238E27FC236}">
                <a16:creationId xmlns:a16="http://schemas.microsoft.com/office/drawing/2014/main" id="{C959FEFC-9ACA-40FF-BC53-2A2F829233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937" b="81905" l="32250" r="66917">
                        <a14:foregroundMark x1="35333" y1="21905" x2="59917" y2="24762"/>
                        <a14:foregroundMark x1="59917" y1="24762" x2="63500" y2="29683"/>
                        <a14:foregroundMark x1="63500" y1="29683" x2="64833" y2="49365"/>
                        <a14:foregroundMark x1="64833" y1="49365" x2="62833" y2="69365"/>
                        <a14:foregroundMark x1="62833" y1="69365" x2="58167" y2="76667"/>
                        <a14:foregroundMark x1="58167" y1="76667" x2="53917" y2="77460"/>
                        <a14:foregroundMark x1="53917" y1="77460" x2="40667" y2="72540"/>
                        <a14:foregroundMark x1="40667" y1="72540" x2="35833" y2="66508"/>
                        <a14:foregroundMark x1="35833" y1="66508" x2="37167" y2="48730"/>
                        <a14:foregroundMark x1="37167" y1="48730" x2="36333" y2="39048"/>
                        <a14:foregroundMark x1="36333" y1="39048" x2="38667" y2="32381"/>
                        <a14:foregroundMark x1="38667" y1="32381" x2="40250" y2="30476"/>
                        <a14:foregroundMark x1="44917" y1="19524" x2="55417" y2="17937"/>
                        <a14:foregroundMark x1="55417" y1="17937" x2="60000" y2="17937"/>
                        <a14:foregroundMark x1="60000" y1="17937" x2="63667" y2="22063"/>
                        <a14:foregroundMark x1="63667" y1="22063" x2="63833" y2="23016"/>
                        <a14:foregroundMark x1="66667" y1="31587" x2="66333" y2="66190"/>
                        <a14:foregroundMark x1="66333" y1="66190" x2="64583" y2="74762"/>
                        <a14:foregroundMark x1="64583" y1="74762" x2="60583" y2="78571"/>
                        <a14:foregroundMark x1="60583" y1="78571" x2="44167" y2="81111"/>
                        <a14:foregroundMark x1="64000" y1="78889" x2="55500" y2="82063"/>
                        <a14:foregroundMark x1="66750" y1="27619" x2="66917" y2="40159"/>
                        <a14:foregroundMark x1="66917" y1="50794" x2="66917" y2="53333"/>
                        <a14:foregroundMark x1="33167" y1="33651" x2="32583" y2="53810"/>
                        <a14:foregroundMark x1="32417" y1="72222" x2="32250" y2="71111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333" t="14603" r="31334" b="14920"/>
          <a:stretch/>
        </p:blipFill>
        <p:spPr bwMode="auto">
          <a:xfrm>
            <a:off x="5442462" y="341970"/>
            <a:ext cx="1222574" cy="1211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Image result for Power BI Icon">
            <a:extLst>
              <a:ext uri="{FF2B5EF4-FFF2-40B4-BE49-F238E27FC236}">
                <a16:creationId xmlns:a16="http://schemas.microsoft.com/office/drawing/2014/main" id="{307EBEDB-0A84-4F39-B6F2-B6855F3A86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937" b="81905" l="32250" r="66917">
                        <a14:foregroundMark x1="35333" y1="21905" x2="59917" y2="24762"/>
                        <a14:foregroundMark x1="59917" y1="24762" x2="63500" y2="29683"/>
                        <a14:foregroundMark x1="63500" y1="29683" x2="64833" y2="49365"/>
                        <a14:foregroundMark x1="64833" y1="49365" x2="62833" y2="69365"/>
                        <a14:foregroundMark x1="62833" y1="69365" x2="58167" y2="76667"/>
                        <a14:foregroundMark x1="58167" y1="76667" x2="53917" y2="77460"/>
                        <a14:foregroundMark x1="53917" y1="77460" x2="40667" y2="72540"/>
                        <a14:foregroundMark x1="40667" y1="72540" x2="35833" y2="66508"/>
                        <a14:foregroundMark x1="35833" y1="66508" x2="37167" y2="48730"/>
                        <a14:foregroundMark x1="37167" y1="48730" x2="36333" y2="39048"/>
                        <a14:foregroundMark x1="36333" y1="39048" x2="38667" y2="32381"/>
                        <a14:foregroundMark x1="38667" y1="32381" x2="40250" y2="30476"/>
                        <a14:foregroundMark x1="44917" y1="19524" x2="55417" y2="17937"/>
                        <a14:foregroundMark x1="55417" y1="17937" x2="60000" y2="17937"/>
                        <a14:foregroundMark x1="60000" y1="17937" x2="63667" y2="22063"/>
                        <a14:foregroundMark x1="63667" y1="22063" x2="63833" y2="23016"/>
                        <a14:foregroundMark x1="66667" y1="31587" x2="66333" y2="66190"/>
                        <a14:foregroundMark x1="66333" y1="66190" x2="64583" y2="74762"/>
                        <a14:foregroundMark x1="64583" y1="74762" x2="60583" y2="78571"/>
                        <a14:foregroundMark x1="60583" y1="78571" x2="44167" y2="81111"/>
                        <a14:foregroundMark x1="64000" y1="78889" x2="55500" y2="82063"/>
                        <a14:foregroundMark x1="66750" y1="27619" x2="66917" y2="40159"/>
                        <a14:foregroundMark x1="66917" y1="50794" x2="66917" y2="53333"/>
                        <a14:foregroundMark x1="33167" y1="33651" x2="32583" y2="53810"/>
                        <a14:foregroundMark x1="32417" y1="72222" x2="32250" y2="71111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333" t="14603" r="31334" b="14920"/>
          <a:stretch/>
        </p:blipFill>
        <p:spPr bwMode="auto">
          <a:xfrm>
            <a:off x="9539187" y="2260733"/>
            <a:ext cx="1222574" cy="1211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Image result for Power BI Icon">
            <a:extLst>
              <a:ext uri="{FF2B5EF4-FFF2-40B4-BE49-F238E27FC236}">
                <a16:creationId xmlns:a16="http://schemas.microsoft.com/office/drawing/2014/main" id="{A8607821-BE56-4CF5-9153-CA8DF5C6F1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937" b="81905" l="32250" r="66917">
                        <a14:foregroundMark x1="35333" y1="21905" x2="59917" y2="24762"/>
                        <a14:foregroundMark x1="59917" y1="24762" x2="63500" y2="29683"/>
                        <a14:foregroundMark x1="63500" y1="29683" x2="64833" y2="49365"/>
                        <a14:foregroundMark x1="64833" y1="49365" x2="62833" y2="69365"/>
                        <a14:foregroundMark x1="62833" y1="69365" x2="58167" y2="76667"/>
                        <a14:foregroundMark x1="58167" y1="76667" x2="53917" y2="77460"/>
                        <a14:foregroundMark x1="53917" y1="77460" x2="40667" y2="72540"/>
                        <a14:foregroundMark x1="40667" y1="72540" x2="35833" y2="66508"/>
                        <a14:foregroundMark x1="35833" y1="66508" x2="37167" y2="48730"/>
                        <a14:foregroundMark x1="37167" y1="48730" x2="36333" y2="39048"/>
                        <a14:foregroundMark x1="36333" y1="39048" x2="38667" y2="32381"/>
                        <a14:foregroundMark x1="38667" y1="32381" x2="40250" y2="30476"/>
                        <a14:foregroundMark x1="44917" y1="19524" x2="55417" y2="17937"/>
                        <a14:foregroundMark x1="55417" y1="17937" x2="60000" y2="17937"/>
                        <a14:foregroundMark x1="60000" y1="17937" x2="63667" y2="22063"/>
                        <a14:foregroundMark x1="63667" y1="22063" x2="63833" y2="23016"/>
                        <a14:foregroundMark x1="66667" y1="31587" x2="66333" y2="66190"/>
                        <a14:foregroundMark x1="66333" y1="66190" x2="64583" y2="74762"/>
                        <a14:foregroundMark x1="64583" y1="74762" x2="60583" y2="78571"/>
                        <a14:foregroundMark x1="60583" y1="78571" x2="44167" y2="81111"/>
                        <a14:foregroundMark x1="64000" y1="78889" x2="55500" y2="82063"/>
                        <a14:foregroundMark x1="66750" y1="27619" x2="66917" y2="40159"/>
                        <a14:foregroundMark x1="66917" y1="50794" x2="66917" y2="53333"/>
                        <a14:foregroundMark x1="33167" y1="33651" x2="32583" y2="53810"/>
                        <a14:foregroundMark x1="32417" y1="72222" x2="32250" y2="71111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333" t="14603" r="31334" b="14920"/>
          <a:stretch/>
        </p:blipFill>
        <p:spPr bwMode="auto">
          <a:xfrm>
            <a:off x="10409237" y="3961934"/>
            <a:ext cx="1222574" cy="1211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 result for Power BI Icon">
            <a:extLst>
              <a:ext uri="{FF2B5EF4-FFF2-40B4-BE49-F238E27FC236}">
                <a16:creationId xmlns:a16="http://schemas.microsoft.com/office/drawing/2014/main" id="{5E3CE501-6F6A-48E6-B1E6-E983C0A187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937" b="81905" l="32250" r="66917">
                        <a14:foregroundMark x1="35333" y1="21905" x2="59917" y2="24762"/>
                        <a14:foregroundMark x1="59917" y1="24762" x2="63500" y2="29683"/>
                        <a14:foregroundMark x1="63500" y1="29683" x2="64833" y2="49365"/>
                        <a14:foregroundMark x1="64833" y1="49365" x2="62833" y2="69365"/>
                        <a14:foregroundMark x1="62833" y1="69365" x2="58167" y2="76667"/>
                        <a14:foregroundMark x1="58167" y1="76667" x2="53917" y2="77460"/>
                        <a14:foregroundMark x1="53917" y1="77460" x2="40667" y2="72540"/>
                        <a14:foregroundMark x1="40667" y1="72540" x2="35833" y2="66508"/>
                        <a14:foregroundMark x1="35833" y1="66508" x2="37167" y2="48730"/>
                        <a14:foregroundMark x1="37167" y1="48730" x2="36333" y2="39048"/>
                        <a14:foregroundMark x1="36333" y1="39048" x2="38667" y2="32381"/>
                        <a14:foregroundMark x1="38667" y1="32381" x2="40250" y2="30476"/>
                        <a14:foregroundMark x1="44917" y1="19524" x2="55417" y2="17937"/>
                        <a14:foregroundMark x1="55417" y1="17937" x2="60000" y2="17937"/>
                        <a14:foregroundMark x1="60000" y1="17937" x2="63667" y2="22063"/>
                        <a14:foregroundMark x1="63667" y1="22063" x2="63833" y2="23016"/>
                        <a14:foregroundMark x1="66667" y1="31587" x2="66333" y2="66190"/>
                        <a14:foregroundMark x1="66333" y1="66190" x2="64583" y2="74762"/>
                        <a14:foregroundMark x1="64583" y1="74762" x2="60583" y2="78571"/>
                        <a14:foregroundMark x1="60583" y1="78571" x2="44167" y2="81111"/>
                        <a14:foregroundMark x1="64000" y1="78889" x2="55500" y2="82063"/>
                        <a14:foregroundMark x1="66750" y1="27619" x2="66917" y2="40159"/>
                        <a14:foregroundMark x1="66917" y1="50794" x2="66917" y2="53333"/>
                        <a14:foregroundMark x1="33167" y1="33651" x2="32583" y2="53810"/>
                        <a14:foregroundMark x1="32417" y1="72222" x2="32250" y2="71111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333" t="14603" r="31334" b="14920"/>
          <a:stretch/>
        </p:blipFill>
        <p:spPr bwMode="auto">
          <a:xfrm>
            <a:off x="6064150" y="5108446"/>
            <a:ext cx="1222574" cy="1211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Image result for Power BI Icon">
            <a:extLst>
              <a:ext uri="{FF2B5EF4-FFF2-40B4-BE49-F238E27FC236}">
                <a16:creationId xmlns:a16="http://schemas.microsoft.com/office/drawing/2014/main" id="{72D03A31-905C-4AAF-B54B-69708C7492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937" b="81905" l="32250" r="66917">
                        <a14:foregroundMark x1="35333" y1="21905" x2="59917" y2="24762"/>
                        <a14:foregroundMark x1="59917" y1="24762" x2="63500" y2="29683"/>
                        <a14:foregroundMark x1="63500" y1="29683" x2="64833" y2="49365"/>
                        <a14:foregroundMark x1="64833" y1="49365" x2="62833" y2="69365"/>
                        <a14:foregroundMark x1="62833" y1="69365" x2="58167" y2="76667"/>
                        <a14:foregroundMark x1="58167" y1="76667" x2="53917" y2="77460"/>
                        <a14:foregroundMark x1="53917" y1="77460" x2="40667" y2="72540"/>
                        <a14:foregroundMark x1="40667" y1="72540" x2="35833" y2="66508"/>
                        <a14:foregroundMark x1="35833" y1="66508" x2="37167" y2="48730"/>
                        <a14:foregroundMark x1="37167" y1="48730" x2="36333" y2="39048"/>
                        <a14:foregroundMark x1="36333" y1="39048" x2="38667" y2="32381"/>
                        <a14:foregroundMark x1="38667" y1="32381" x2="40250" y2="30476"/>
                        <a14:foregroundMark x1="44917" y1="19524" x2="55417" y2="17937"/>
                        <a14:foregroundMark x1="55417" y1="17937" x2="60000" y2="17937"/>
                        <a14:foregroundMark x1="60000" y1="17937" x2="63667" y2="22063"/>
                        <a14:foregroundMark x1="63667" y1="22063" x2="63833" y2="23016"/>
                        <a14:foregroundMark x1="66667" y1="31587" x2="66333" y2="66190"/>
                        <a14:foregroundMark x1="66333" y1="66190" x2="64583" y2="74762"/>
                        <a14:foregroundMark x1="64583" y1="74762" x2="60583" y2="78571"/>
                        <a14:foregroundMark x1="60583" y1="78571" x2="44167" y2="81111"/>
                        <a14:foregroundMark x1="64000" y1="78889" x2="55500" y2="82063"/>
                        <a14:foregroundMark x1="66750" y1="27619" x2="66917" y2="40159"/>
                        <a14:foregroundMark x1="66917" y1="50794" x2="66917" y2="53333"/>
                        <a14:foregroundMark x1="33167" y1="33651" x2="32583" y2="53810"/>
                        <a14:foregroundMark x1="32417" y1="72222" x2="32250" y2="71111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333" t="14603" r="31334" b="14920"/>
          <a:stretch/>
        </p:blipFill>
        <p:spPr bwMode="auto">
          <a:xfrm>
            <a:off x="8408738" y="585461"/>
            <a:ext cx="1222574" cy="1211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Image result for Power BI Icon">
            <a:extLst>
              <a:ext uri="{FF2B5EF4-FFF2-40B4-BE49-F238E27FC236}">
                <a16:creationId xmlns:a16="http://schemas.microsoft.com/office/drawing/2014/main" id="{D22928AD-E62F-4483-A1C8-484BDA24EF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937" b="81905" l="32250" r="66917">
                        <a14:foregroundMark x1="35333" y1="21905" x2="59917" y2="24762"/>
                        <a14:foregroundMark x1="59917" y1="24762" x2="63500" y2="29683"/>
                        <a14:foregroundMark x1="63500" y1="29683" x2="64833" y2="49365"/>
                        <a14:foregroundMark x1="64833" y1="49365" x2="62833" y2="69365"/>
                        <a14:foregroundMark x1="62833" y1="69365" x2="58167" y2="76667"/>
                        <a14:foregroundMark x1="58167" y1="76667" x2="53917" y2="77460"/>
                        <a14:foregroundMark x1="53917" y1="77460" x2="40667" y2="72540"/>
                        <a14:foregroundMark x1="40667" y1="72540" x2="35833" y2="66508"/>
                        <a14:foregroundMark x1="35833" y1="66508" x2="37167" y2="48730"/>
                        <a14:foregroundMark x1="37167" y1="48730" x2="36333" y2="39048"/>
                        <a14:foregroundMark x1="36333" y1="39048" x2="38667" y2="32381"/>
                        <a14:foregroundMark x1="38667" y1="32381" x2="40250" y2="30476"/>
                        <a14:foregroundMark x1="44917" y1="19524" x2="55417" y2="17937"/>
                        <a14:foregroundMark x1="55417" y1="17937" x2="60000" y2="17937"/>
                        <a14:foregroundMark x1="60000" y1="17937" x2="63667" y2="22063"/>
                        <a14:foregroundMark x1="63667" y1="22063" x2="63833" y2="23016"/>
                        <a14:foregroundMark x1="66667" y1="31587" x2="66333" y2="66190"/>
                        <a14:foregroundMark x1="66333" y1="66190" x2="64583" y2="74762"/>
                        <a14:foregroundMark x1="64583" y1="74762" x2="60583" y2="78571"/>
                        <a14:foregroundMark x1="60583" y1="78571" x2="44167" y2="81111"/>
                        <a14:foregroundMark x1="64000" y1="78889" x2="55500" y2="82063"/>
                        <a14:foregroundMark x1="66750" y1="27619" x2="66917" y2="40159"/>
                        <a14:foregroundMark x1="66917" y1="50794" x2="66917" y2="53333"/>
                        <a14:foregroundMark x1="33167" y1="33651" x2="32583" y2="53810"/>
                        <a14:foregroundMark x1="32417" y1="72222" x2="32250" y2="71111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333" t="14603" r="31334" b="14920"/>
          <a:stretch/>
        </p:blipFill>
        <p:spPr bwMode="auto">
          <a:xfrm>
            <a:off x="3048917" y="906462"/>
            <a:ext cx="1222574" cy="1211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Image result for Power BI Icon">
            <a:extLst>
              <a:ext uri="{FF2B5EF4-FFF2-40B4-BE49-F238E27FC236}">
                <a16:creationId xmlns:a16="http://schemas.microsoft.com/office/drawing/2014/main" id="{0D4CE106-BBF6-4577-AB8C-000D5DB7F6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937" b="81905" l="32250" r="66917">
                        <a14:foregroundMark x1="35333" y1="21905" x2="59917" y2="24762"/>
                        <a14:foregroundMark x1="59917" y1="24762" x2="63500" y2="29683"/>
                        <a14:foregroundMark x1="63500" y1="29683" x2="64833" y2="49365"/>
                        <a14:foregroundMark x1="64833" y1="49365" x2="62833" y2="69365"/>
                        <a14:foregroundMark x1="62833" y1="69365" x2="58167" y2="76667"/>
                        <a14:foregroundMark x1="58167" y1="76667" x2="53917" y2="77460"/>
                        <a14:foregroundMark x1="53917" y1="77460" x2="40667" y2="72540"/>
                        <a14:foregroundMark x1="40667" y1="72540" x2="35833" y2="66508"/>
                        <a14:foregroundMark x1="35833" y1="66508" x2="37167" y2="48730"/>
                        <a14:foregroundMark x1="37167" y1="48730" x2="36333" y2="39048"/>
                        <a14:foregroundMark x1="36333" y1="39048" x2="38667" y2="32381"/>
                        <a14:foregroundMark x1="38667" y1="32381" x2="40250" y2="30476"/>
                        <a14:foregroundMark x1="44917" y1="19524" x2="55417" y2="17937"/>
                        <a14:foregroundMark x1="55417" y1="17937" x2="60000" y2="17937"/>
                        <a14:foregroundMark x1="60000" y1="17937" x2="63667" y2="22063"/>
                        <a14:foregroundMark x1="63667" y1="22063" x2="63833" y2="23016"/>
                        <a14:foregroundMark x1="66667" y1="31587" x2="66333" y2="66190"/>
                        <a14:foregroundMark x1="66333" y1="66190" x2="64583" y2="74762"/>
                        <a14:foregroundMark x1="64583" y1="74762" x2="60583" y2="78571"/>
                        <a14:foregroundMark x1="60583" y1="78571" x2="44167" y2="81111"/>
                        <a14:foregroundMark x1="64000" y1="78889" x2="55500" y2="82063"/>
                        <a14:foregroundMark x1="66750" y1="27619" x2="66917" y2="40159"/>
                        <a14:foregroundMark x1="66917" y1="50794" x2="66917" y2="53333"/>
                        <a14:foregroundMark x1="33167" y1="33651" x2="32583" y2="53810"/>
                        <a14:foregroundMark x1="32417" y1="72222" x2="32250" y2="71111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333" t="14603" r="31334" b="14920"/>
          <a:stretch/>
        </p:blipFill>
        <p:spPr bwMode="auto">
          <a:xfrm>
            <a:off x="3527900" y="2325332"/>
            <a:ext cx="1222574" cy="1211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Image result for Power BI Icon">
            <a:extLst>
              <a:ext uri="{FF2B5EF4-FFF2-40B4-BE49-F238E27FC236}">
                <a16:creationId xmlns:a16="http://schemas.microsoft.com/office/drawing/2014/main" id="{2A60B71C-D0BD-4B04-8CB1-1819605566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937" b="81905" l="32250" r="66917">
                        <a14:foregroundMark x1="35333" y1="21905" x2="59917" y2="24762"/>
                        <a14:foregroundMark x1="59917" y1="24762" x2="63500" y2="29683"/>
                        <a14:foregroundMark x1="63500" y1="29683" x2="64833" y2="49365"/>
                        <a14:foregroundMark x1="64833" y1="49365" x2="62833" y2="69365"/>
                        <a14:foregroundMark x1="62833" y1="69365" x2="58167" y2="76667"/>
                        <a14:foregroundMark x1="58167" y1="76667" x2="53917" y2="77460"/>
                        <a14:foregroundMark x1="53917" y1="77460" x2="40667" y2="72540"/>
                        <a14:foregroundMark x1="40667" y1="72540" x2="35833" y2="66508"/>
                        <a14:foregroundMark x1="35833" y1="66508" x2="37167" y2="48730"/>
                        <a14:foregroundMark x1="37167" y1="48730" x2="36333" y2="39048"/>
                        <a14:foregroundMark x1="36333" y1="39048" x2="38667" y2="32381"/>
                        <a14:foregroundMark x1="38667" y1="32381" x2="40250" y2="30476"/>
                        <a14:foregroundMark x1="44917" y1="19524" x2="55417" y2="17937"/>
                        <a14:foregroundMark x1="55417" y1="17937" x2="60000" y2="17937"/>
                        <a14:foregroundMark x1="60000" y1="17937" x2="63667" y2="22063"/>
                        <a14:foregroundMark x1="63667" y1="22063" x2="63833" y2="23016"/>
                        <a14:foregroundMark x1="66667" y1="31587" x2="66333" y2="66190"/>
                        <a14:foregroundMark x1="66333" y1="66190" x2="64583" y2="74762"/>
                        <a14:foregroundMark x1="64583" y1="74762" x2="60583" y2="78571"/>
                        <a14:foregroundMark x1="60583" y1="78571" x2="44167" y2="81111"/>
                        <a14:foregroundMark x1="64000" y1="78889" x2="55500" y2="82063"/>
                        <a14:foregroundMark x1="66750" y1="27619" x2="66917" y2="40159"/>
                        <a14:foregroundMark x1="66917" y1="50794" x2="66917" y2="53333"/>
                        <a14:foregroundMark x1="33167" y1="33651" x2="32583" y2="53810"/>
                        <a14:foregroundMark x1="32417" y1="72222" x2="32250" y2="71111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333" t="14603" r="31334" b="14920"/>
          <a:stretch/>
        </p:blipFill>
        <p:spPr bwMode="auto">
          <a:xfrm>
            <a:off x="2103437" y="4105416"/>
            <a:ext cx="1222574" cy="1211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Image result for Power BI Icon">
            <a:extLst>
              <a:ext uri="{FF2B5EF4-FFF2-40B4-BE49-F238E27FC236}">
                <a16:creationId xmlns:a16="http://schemas.microsoft.com/office/drawing/2014/main" id="{D59B1416-9E0A-4549-AB2F-D4F2ED9360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937" b="81905" l="32250" r="66917">
                        <a14:foregroundMark x1="35333" y1="21905" x2="59917" y2="24762"/>
                        <a14:foregroundMark x1="59917" y1="24762" x2="63500" y2="29683"/>
                        <a14:foregroundMark x1="63500" y1="29683" x2="64833" y2="49365"/>
                        <a14:foregroundMark x1="64833" y1="49365" x2="62833" y2="69365"/>
                        <a14:foregroundMark x1="62833" y1="69365" x2="58167" y2="76667"/>
                        <a14:foregroundMark x1="58167" y1="76667" x2="53917" y2="77460"/>
                        <a14:foregroundMark x1="53917" y1="77460" x2="40667" y2="72540"/>
                        <a14:foregroundMark x1="40667" y1="72540" x2="35833" y2="66508"/>
                        <a14:foregroundMark x1="35833" y1="66508" x2="37167" y2="48730"/>
                        <a14:foregroundMark x1="37167" y1="48730" x2="36333" y2="39048"/>
                        <a14:foregroundMark x1="36333" y1="39048" x2="38667" y2="32381"/>
                        <a14:foregroundMark x1="38667" y1="32381" x2="40250" y2="30476"/>
                        <a14:foregroundMark x1="44917" y1="19524" x2="55417" y2="17937"/>
                        <a14:foregroundMark x1="55417" y1="17937" x2="60000" y2="17937"/>
                        <a14:foregroundMark x1="60000" y1="17937" x2="63667" y2="22063"/>
                        <a14:foregroundMark x1="63667" y1="22063" x2="63833" y2="23016"/>
                        <a14:foregroundMark x1="66667" y1="31587" x2="66333" y2="66190"/>
                        <a14:foregroundMark x1="66333" y1="66190" x2="64583" y2="74762"/>
                        <a14:foregroundMark x1="64583" y1="74762" x2="60583" y2="78571"/>
                        <a14:foregroundMark x1="60583" y1="78571" x2="44167" y2="81111"/>
                        <a14:foregroundMark x1="64000" y1="78889" x2="55500" y2="82063"/>
                        <a14:foregroundMark x1="66750" y1="27619" x2="66917" y2="40159"/>
                        <a14:foregroundMark x1="66917" y1="50794" x2="66917" y2="53333"/>
                        <a14:foregroundMark x1="33167" y1="33651" x2="32583" y2="53810"/>
                        <a14:foregroundMark x1="32417" y1="72222" x2="32250" y2="71111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333" t="14603" r="31334" b="14920"/>
          <a:stretch/>
        </p:blipFill>
        <p:spPr bwMode="auto">
          <a:xfrm>
            <a:off x="8989862" y="4644034"/>
            <a:ext cx="1222574" cy="1211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Image result for Power BI Icon">
            <a:extLst>
              <a:ext uri="{FF2B5EF4-FFF2-40B4-BE49-F238E27FC236}">
                <a16:creationId xmlns:a16="http://schemas.microsoft.com/office/drawing/2014/main" id="{87C7B53E-8B2A-4AD0-93DB-8967D38DB5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937" b="81905" l="32250" r="66917">
                        <a14:foregroundMark x1="35333" y1="21905" x2="59917" y2="24762"/>
                        <a14:foregroundMark x1="59917" y1="24762" x2="63500" y2="29683"/>
                        <a14:foregroundMark x1="63500" y1="29683" x2="64833" y2="49365"/>
                        <a14:foregroundMark x1="64833" y1="49365" x2="62833" y2="69365"/>
                        <a14:foregroundMark x1="62833" y1="69365" x2="58167" y2="76667"/>
                        <a14:foregroundMark x1="58167" y1="76667" x2="53917" y2="77460"/>
                        <a14:foregroundMark x1="53917" y1="77460" x2="40667" y2="72540"/>
                        <a14:foregroundMark x1="40667" y1="72540" x2="35833" y2="66508"/>
                        <a14:foregroundMark x1="35833" y1="66508" x2="37167" y2="48730"/>
                        <a14:foregroundMark x1="37167" y1="48730" x2="36333" y2="39048"/>
                        <a14:foregroundMark x1="36333" y1="39048" x2="38667" y2="32381"/>
                        <a14:foregroundMark x1="38667" y1="32381" x2="40250" y2="30476"/>
                        <a14:foregroundMark x1="44917" y1="19524" x2="55417" y2="17937"/>
                        <a14:foregroundMark x1="55417" y1="17937" x2="60000" y2="17937"/>
                        <a14:foregroundMark x1="60000" y1="17937" x2="63667" y2="22063"/>
                        <a14:foregroundMark x1="63667" y1="22063" x2="63833" y2="23016"/>
                        <a14:foregroundMark x1="66667" y1="31587" x2="66333" y2="66190"/>
                        <a14:foregroundMark x1="66333" y1="66190" x2="64583" y2="74762"/>
                        <a14:foregroundMark x1="64583" y1="74762" x2="60583" y2="78571"/>
                        <a14:foregroundMark x1="60583" y1="78571" x2="44167" y2="81111"/>
                        <a14:foregroundMark x1="64000" y1="78889" x2="55500" y2="82063"/>
                        <a14:foregroundMark x1="66750" y1="27619" x2="66917" y2="40159"/>
                        <a14:foregroundMark x1="66917" y1="50794" x2="66917" y2="53333"/>
                        <a14:foregroundMark x1="33167" y1="33651" x2="32583" y2="53810"/>
                        <a14:foregroundMark x1="32417" y1="72222" x2="32250" y2="71111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333" t="14603" r="31334" b="14920"/>
          <a:stretch/>
        </p:blipFill>
        <p:spPr bwMode="auto">
          <a:xfrm>
            <a:off x="7738863" y="2750276"/>
            <a:ext cx="1222574" cy="1211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https://media2.giphy.com/media/BjU0Npge5K5lS/giphy.gif">
            <a:extLst>
              <a:ext uri="{FF2B5EF4-FFF2-40B4-BE49-F238E27FC236}">
                <a16:creationId xmlns:a16="http://schemas.microsoft.com/office/drawing/2014/main" id="{4BE78BC9-36E3-47CE-A801-BA820BF9EC0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7626" y="2108462"/>
            <a:ext cx="1481387" cy="277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https://media3.giphy.com/media/aQYR1p8saOQla/giphy.gif">
            <a:extLst>
              <a:ext uri="{FF2B5EF4-FFF2-40B4-BE49-F238E27FC236}">
                <a16:creationId xmlns:a16="http://schemas.microsoft.com/office/drawing/2014/main" id="{64608A39-7604-4B1F-BEE2-2CF8CC65655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237" y="1815370"/>
            <a:ext cx="3048000" cy="3363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1757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5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25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6740B53-CA04-4DBD-A2B0-73F9CCC80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Power BI dataflows FAQ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37463365-614C-4FA4-B3DD-BE918733A7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084" y="1770286"/>
            <a:ext cx="6014953" cy="4291495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  <a:buClr>
                <a:srgbClr val="00B050"/>
              </a:buClr>
              <a:buSzPct val="120000"/>
              <a:buFont typeface="Wingdings" panose="05000000000000000000" pitchFamily="2" charset="2"/>
              <a:buChar char="ü"/>
            </a:pPr>
            <a:r>
              <a:rPr lang="en-US" sz="2000" dirty="0"/>
              <a:t>A new capability for self-service data preparation in Power BI</a:t>
            </a:r>
          </a:p>
          <a:p>
            <a:pPr>
              <a:lnSpc>
                <a:spcPct val="120000"/>
              </a:lnSpc>
              <a:buClr>
                <a:srgbClr val="00B050"/>
              </a:buClr>
              <a:buSzPct val="120000"/>
              <a:buFont typeface="Wingdings" panose="05000000000000000000" pitchFamily="2" charset="2"/>
              <a:buChar char="ü"/>
            </a:pPr>
            <a:r>
              <a:rPr lang="en-US" sz="2000" dirty="0"/>
              <a:t>Delivered in a familiar Power Query experience</a:t>
            </a:r>
          </a:p>
          <a:p>
            <a:pPr>
              <a:lnSpc>
                <a:spcPct val="120000"/>
              </a:lnSpc>
              <a:buClr>
                <a:srgbClr val="00B050"/>
              </a:buClr>
              <a:buSzPct val="120000"/>
              <a:buFont typeface="Wingdings" panose="05000000000000000000" pitchFamily="2" charset="2"/>
              <a:buChar char="ü"/>
            </a:pPr>
            <a:r>
              <a:rPr lang="en-US" sz="2000" dirty="0"/>
              <a:t>Built on the foundation of Azure Data Lake Storage gen2</a:t>
            </a:r>
          </a:p>
          <a:p>
            <a:pPr>
              <a:lnSpc>
                <a:spcPct val="120000"/>
              </a:lnSpc>
              <a:buClr>
                <a:srgbClr val="00B050"/>
              </a:buClr>
              <a:buSzPct val="120000"/>
              <a:buFont typeface="Wingdings" panose="05000000000000000000" pitchFamily="2" charset="2"/>
              <a:buChar char="ü"/>
            </a:pPr>
            <a:r>
              <a:rPr lang="en-US" sz="2000" dirty="0"/>
              <a:t>Utilize the CDM folder format for data storage</a:t>
            </a:r>
          </a:p>
          <a:p>
            <a:pPr>
              <a:lnSpc>
                <a:spcPct val="120000"/>
              </a:lnSpc>
              <a:buClr>
                <a:srgbClr val="00B050"/>
              </a:buClr>
              <a:buSzPct val="120000"/>
              <a:buFont typeface="Wingdings" panose="05000000000000000000" pitchFamily="2" charset="2"/>
              <a:buChar char="ü"/>
            </a:pPr>
            <a:r>
              <a:rPr lang="en-US" sz="2000" dirty="0"/>
              <a:t>A tool for business users to drive data reuse without requiring IT involvement</a:t>
            </a:r>
          </a:p>
          <a:p>
            <a:pPr>
              <a:lnSpc>
                <a:spcPct val="120000"/>
              </a:lnSpc>
              <a:buClr>
                <a:srgbClr val="00B050"/>
              </a:buClr>
              <a:buSzPct val="120000"/>
              <a:buFont typeface="Wingdings" panose="05000000000000000000" pitchFamily="2" charset="2"/>
              <a:buChar char="ü"/>
            </a:pPr>
            <a:r>
              <a:rPr lang="en-US" sz="2000" dirty="0"/>
              <a:t>Enable Excel-like data lineage and orchestration</a:t>
            </a:r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0AF7EDB3-C190-4C61-A633-5E85B0BDBB50}"/>
              </a:ext>
            </a:extLst>
          </p:cNvPr>
          <p:cNvSpPr txBox="1">
            <a:spLocks/>
          </p:cNvSpPr>
          <p:nvPr/>
        </p:nvSpPr>
        <p:spPr>
          <a:xfrm>
            <a:off x="7132637" y="1770287"/>
            <a:ext cx="5105401" cy="322819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Clr>
                <a:schemeClr val="accent3"/>
              </a:buClr>
              <a:buSzPct val="150000"/>
              <a:buFont typeface="segoe ui" panose="020B0502040204020203" pitchFamily="34" charset="0"/>
              <a:buChar char="×"/>
            </a:pPr>
            <a:r>
              <a:rPr lang="en-US" sz="2000" dirty="0">
                <a:solidFill>
                  <a:schemeClr val="tx2"/>
                </a:solidFill>
              </a:rPr>
              <a:t>NOT a replacement for datasets</a:t>
            </a:r>
          </a:p>
          <a:p>
            <a:pPr>
              <a:lnSpc>
                <a:spcPct val="120000"/>
              </a:lnSpc>
              <a:buClr>
                <a:schemeClr val="accent3"/>
              </a:buClr>
              <a:buSzPct val="150000"/>
              <a:buFont typeface="segoe ui" panose="020B0502040204020203" pitchFamily="34" charset="0"/>
              <a:buChar char="×"/>
            </a:pPr>
            <a:r>
              <a:rPr lang="en-US" sz="2000" dirty="0">
                <a:solidFill>
                  <a:schemeClr val="tx2"/>
                </a:solidFill>
              </a:rPr>
              <a:t>NOT a replacement for a data warehouse</a:t>
            </a:r>
          </a:p>
          <a:p>
            <a:pPr>
              <a:lnSpc>
                <a:spcPct val="120000"/>
              </a:lnSpc>
              <a:buClr>
                <a:schemeClr val="accent3"/>
              </a:buClr>
              <a:buSzPct val="150000"/>
              <a:buFont typeface="segoe ui" panose="020B0502040204020203" pitchFamily="34" charset="0"/>
              <a:buChar char="×"/>
            </a:pPr>
            <a:r>
              <a:rPr lang="en-US" sz="2000" dirty="0">
                <a:solidFill>
                  <a:schemeClr val="tx2"/>
                </a:solidFill>
              </a:rPr>
              <a:t>NOT a replacement for Azure Data Factory or SSIS</a:t>
            </a:r>
          </a:p>
          <a:p>
            <a:pPr>
              <a:lnSpc>
                <a:spcPct val="120000"/>
              </a:lnSpc>
              <a:buClr>
                <a:schemeClr val="accent3"/>
              </a:buClr>
              <a:buSzPct val="150000"/>
              <a:buFont typeface="segoe ui" panose="020B0502040204020203" pitchFamily="34" charset="0"/>
              <a:buChar char="×"/>
            </a:pPr>
            <a:r>
              <a:rPr lang="en-US" sz="2000" dirty="0">
                <a:solidFill>
                  <a:schemeClr val="tx2"/>
                </a:solidFill>
              </a:rPr>
              <a:t>NOT a Premium-only feature</a:t>
            </a:r>
          </a:p>
          <a:p>
            <a:pPr>
              <a:lnSpc>
                <a:spcPct val="120000"/>
              </a:lnSpc>
              <a:buClr>
                <a:schemeClr val="accent3"/>
              </a:buClr>
              <a:buSzPct val="150000"/>
              <a:buFont typeface="segoe ui" panose="020B0502040204020203" pitchFamily="34" charset="0"/>
              <a:buChar char="×"/>
            </a:pPr>
            <a:r>
              <a:rPr lang="en-US" sz="2000" dirty="0">
                <a:solidFill>
                  <a:schemeClr val="tx2"/>
                </a:solidFill>
              </a:rPr>
              <a:t>NOT an additional cost or fee</a:t>
            </a:r>
          </a:p>
          <a:p>
            <a:pPr>
              <a:lnSpc>
                <a:spcPct val="120000"/>
              </a:lnSpc>
              <a:buClr>
                <a:schemeClr val="accent3"/>
              </a:buClr>
              <a:buSzPct val="150000"/>
              <a:buFont typeface="segoe ui" panose="020B0502040204020203" pitchFamily="34" charset="0"/>
              <a:buChar char="×"/>
            </a:pPr>
            <a:r>
              <a:rPr lang="en-US" sz="2000" dirty="0">
                <a:solidFill>
                  <a:schemeClr val="tx2"/>
                </a:solidFill>
              </a:rPr>
              <a:t>NOT spelled with a space or any capital letters</a:t>
            </a:r>
          </a:p>
        </p:txBody>
      </p:sp>
    </p:spTree>
    <p:extLst>
      <p:ext uri="{BB962C8B-B14F-4D97-AF65-F5344CB8AC3E}">
        <p14:creationId xmlns:p14="http://schemas.microsoft.com/office/powerpoint/2010/main" val="2160024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C5562-17F9-462E-A996-4E4A03944A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1927" y="1592262"/>
            <a:ext cx="11345773" cy="425962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800" dirty="0"/>
              <a:t>Dataflows on public Microsoft sites: </a:t>
            </a:r>
          </a:p>
          <a:p>
            <a:pPr marL="648012" lvl="1" indent="-432008">
              <a:lnSpc>
                <a:spcPct val="100000"/>
              </a:lnSpc>
            </a:pPr>
            <a:r>
              <a:rPr lang="en-US" sz="1400" dirty="0"/>
              <a:t>Dataflows documentation: </a:t>
            </a:r>
            <a:r>
              <a:rPr lang="en-US" sz="1400" dirty="0">
                <a:hlinkClick r:id="rId3"/>
              </a:rPr>
              <a:t>https://docs.microsoft.com/en-us/power-bi/service-dataflows-overview</a:t>
            </a:r>
            <a:r>
              <a:rPr lang="en-US" sz="1400" dirty="0"/>
              <a:t> </a:t>
            </a:r>
          </a:p>
          <a:p>
            <a:pPr marL="648012" lvl="1" indent="-432008">
              <a:lnSpc>
                <a:spcPct val="100000"/>
              </a:lnSpc>
            </a:pPr>
            <a:r>
              <a:rPr lang="en-US" sz="1400" dirty="0"/>
              <a:t>Dataflows roadmap / release notes: </a:t>
            </a:r>
            <a:r>
              <a:rPr lang="en-US" sz="1400" dirty="0">
                <a:hlinkClick r:id="rId4"/>
              </a:rPr>
              <a:t>https://docs.microsoft.com/en-us/business-applications-release-notes/April19/business-intelligence/power-bi-service/power-bi-dataflows/self-service-data-prep-with-dataflows</a:t>
            </a:r>
            <a:r>
              <a:rPr lang="en-US" sz="1400" dirty="0"/>
              <a:t> </a:t>
            </a:r>
          </a:p>
          <a:p>
            <a:pPr marL="648012" lvl="1" indent="-432008">
              <a:lnSpc>
                <a:spcPct val="100000"/>
              </a:lnSpc>
            </a:pPr>
            <a:r>
              <a:rPr lang="en-US" sz="1400" dirty="0"/>
              <a:t>Dataflows on Power BI Ideas: </a:t>
            </a:r>
            <a:r>
              <a:rPr lang="en-US" sz="1400" dirty="0">
                <a:hlinkClick r:id="rId5"/>
              </a:rPr>
              <a:t>https://ideas.powerbi.com/forums/265200-power-bi-ideas?category_id=341638</a:t>
            </a:r>
            <a:endParaRPr lang="en-US" sz="1400" dirty="0"/>
          </a:p>
          <a:p>
            <a:pPr>
              <a:lnSpc>
                <a:spcPct val="100000"/>
              </a:lnSpc>
            </a:pPr>
            <a:r>
              <a:rPr lang="en-US" sz="1800" dirty="0"/>
              <a:t>Common Data Model on public Microsoft sites: :</a:t>
            </a:r>
          </a:p>
          <a:p>
            <a:pPr marL="648012" lvl="1" indent="-432008">
              <a:lnSpc>
                <a:spcPct val="100000"/>
              </a:lnSpc>
            </a:pPr>
            <a:r>
              <a:rPr lang="en-US" sz="1400" dirty="0"/>
              <a:t>Common Data Model documentation: </a:t>
            </a:r>
            <a:r>
              <a:rPr lang="en-US" sz="1400" dirty="0">
                <a:hlinkClick r:id="rId6"/>
              </a:rPr>
              <a:t>https://docs.microsoft.com/en-us/common-data-model/</a:t>
            </a:r>
            <a:r>
              <a:rPr lang="en-US" sz="1400" dirty="0"/>
              <a:t> </a:t>
            </a:r>
          </a:p>
          <a:p>
            <a:pPr marL="648012" lvl="1" indent="-432008">
              <a:lnSpc>
                <a:spcPct val="100000"/>
              </a:lnSpc>
            </a:pPr>
            <a:r>
              <a:rPr lang="en-US" sz="1400" dirty="0"/>
              <a:t>Common Data Model on GitHub: </a:t>
            </a:r>
            <a:r>
              <a:rPr lang="en-US" sz="1400" dirty="0">
                <a:hlinkClick r:id="rId7"/>
              </a:rPr>
              <a:t>https://github.com/Microsoft/CDM</a:t>
            </a:r>
            <a:r>
              <a:rPr lang="en-US" sz="1400" dirty="0"/>
              <a:t> </a:t>
            </a:r>
          </a:p>
          <a:p>
            <a:pPr marL="648012" lvl="1" indent="-432008">
              <a:lnSpc>
                <a:spcPct val="100000"/>
              </a:lnSpc>
            </a:pPr>
            <a:r>
              <a:rPr lang="en-US" sz="1400" dirty="0"/>
              <a:t>End to end CDM partner sample: </a:t>
            </a:r>
            <a:r>
              <a:rPr lang="en-US" sz="1400" u="sng" dirty="0">
                <a:hlinkClick r:id="rId8"/>
              </a:rPr>
              <a:t>https://aka.ms/cdmadsblog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AI in Power BI</a:t>
            </a:r>
            <a:endParaRPr lang="en-US" sz="200" dirty="0"/>
          </a:p>
          <a:p>
            <a:pPr marL="648012" lvl="1" indent="-432008">
              <a:lnSpc>
                <a:spcPct val="100000"/>
              </a:lnSpc>
            </a:pPr>
            <a:r>
              <a:rPr lang="en-US" sz="1400" dirty="0"/>
              <a:t>Machine Learning in Power BI: </a:t>
            </a:r>
            <a:r>
              <a:rPr lang="nl-NL" sz="1400" dirty="0">
                <a:hlinkClick r:id="rId9"/>
              </a:rPr>
              <a:t>https://docs.microsoft.com/en-us/power-bi/service-machine-learning-integration</a:t>
            </a:r>
            <a:endParaRPr lang="en-US" sz="1400" dirty="0"/>
          </a:p>
          <a:p>
            <a:pPr marL="648012" lvl="1" indent="-432008">
              <a:lnSpc>
                <a:spcPct val="100000"/>
              </a:lnSpc>
            </a:pPr>
            <a:r>
              <a:rPr lang="en-US" sz="1400" dirty="0"/>
              <a:t>Cognitive Services in Power BI: </a:t>
            </a:r>
            <a:r>
              <a:rPr lang="nl-NL" sz="1400" dirty="0">
                <a:hlinkClick r:id="rId10"/>
              </a:rPr>
              <a:t>https://docs.microsoft.com/en-us/power-bi/service-cognitive-services</a:t>
            </a:r>
            <a:endParaRPr lang="en-US" sz="1400" u="sng" dirty="0">
              <a:hlinkClick r:id="rId8"/>
            </a:endParaRPr>
          </a:p>
          <a:p>
            <a:pPr>
              <a:lnSpc>
                <a:spcPct val="100000"/>
              </a:lnSpc>
            </a:pPr>
            <a:r>
              <a:rPr lang="en-US" sz="1800" dirty="0"/>
              <a:t>Matthew Roche’s blog: </a:t>
            </a:r>
          </a:p>
          <a:p>
            <a:pPr marL="648012" lvl="1" indent="-432008">
              <a:lnSpc>
                <a:spcPct val="100000"/>
              </a:lnSpc>
            </a:pPr>
            <a:r>
              <a:rPr lang="en-US" sz="1400" dirty="0"/>
              <a:t>Dataflows landing page: </a:t>
            </a:r>
            <a:r>
              <a:rPr lang="en-US" sz="1400" dirty="0">
                <a:hlinkClick r:id="rId11"/>
              </a:rPr>
              <a:t>https://ssbipolar.com/2018/10/23/dataflows-in-power-bi/</a:t>
            </a:r>
            <a:r>
              <a:rPr lang="en-US" sz="1400" dirty="0"/>
              <a:t> </a:t>
            </a:r>
          </a:p>
          <a:p>
            <a:pPr marL="648012" lvl="1" indent="-432008">
              <a:lnSpc>
                <a:spcPct val="100000"/>
              </a:lnSpc>
            </a:pPr>
            <a:r>
              <a:rPr lang="en-US" sz="1400" dirty="0"/>
              <a:t>Dataflows FAQ: </a:t>
            </a:r>
            <a:r>
              <a:rPr lang="en-US" sz="1400" dirty="0">
                <a:hlinkClick r:id="rId12"/>
              </a:rPr>
              <a:t>https://ssbipolar.com/2018/11/27/power-bi-dataflows-faq/</a:t>
            </a:r>
            <a:r>
              <a:rPr lang="en-US" sz="1400" dirty="0"/>
              <a:t> 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BCE129E-986B-49C3-B949-9D25C9244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927" y="754062"/>
            <a:ext cx="11432276" cy="917575"/>
          </a:xfrm>
        </p:spPr>
        <p:txBody>
          <a:bodyPr/>
          <a:lstStyle/>
          <a:p>
            <a:r>
              <a:rPr lang="en-US" dirty="0"/>
              <a:t>Session resources</a:t>
            </a:r>
          </a:p>
        </p:txBody>
      </p:sp>
    </p:spTree>
    <p:extLst>
      <p:ext uri="{BB962C8B-B14F-4D97-AF65-F5344CB8AC3E}">
        <p14:creationId xmlns:p14="http://schemas.microsoft.com/office/powerpoint/2010/main" val="2792893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5278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511E7E-684D-45DD-BE67-292EA363A2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3737" y="1668462"/>
            <a:ext cx="11049001" cy="1229054"/>
          </a:xfrm>
        </p:spPr>
        <p:txBody>
          <a:bodyPr/>
          <a:lstStyle/>
          <a:p>
            <a:r>
              <a:rPr lang="en-US" b="1" dirty="0">
                <a:effectLst/>
              </a:rPr>
              <a:t>Power BI dataflows</a:t>
            </a:r>
            <a:endParaRPr lang="en-US" sz="82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F1BB7D-4CBE-491E-8650-DBDF4B893E1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3737" y="2803129"/>
            <a:ext cx="10934700" cy="683264"/>
          </a:xfrm>
        </p:spPr>
        <p:txBody>
          <a:bodyPr/>
          <a:lstStyle/>
          <a:p>
            <a:r>
              <a:rPr lang="en-US" dirty="0"/>
              <a:t>The Missing Piece in Your Power BI Architecture!</a:t>
            </a:r>
          </a:p>
        </p:txBody>
      </p:sp>
    </p:spTree>
    <p:extLst>
      <p:ext uri="{BB962C8B-B14F-4D97-AF65-F5344CB8AC3E}">
        <p14:creationId xmlns:p14="http://schemas.microsoft.com/office/powerpoint/2010/main" val="1828442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3E9128-8F80-4C65-8831-3B6BC3A1CC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1927" y="1820862"/>
            <a:ext cx="11345773" cy="3730252"/>
          </a:xfrm>
        </p:spPr>
        <p:txBody>
          <a:bodyPr/>
          <a:lstStyle/>
          <a:p>
            <a:r>
              <a:rPr lang="en-GB" sz="3600" dirty="0"/>
              <a:t>What are dataflows?</a:t>
            </a:r>
          </a:p>
          <a:p>
            <a:r>
              <a:rPr lang="nl-NL" sz="3600" dirty="0" err="1"/>
              <a:t>Why</a:t>
            </a:r>
            <a:r>
              <a:rPr lang="nl-NL" sz="3600" dirty="0"/>
              <a:t> </a:t>
            </a:r>
            <a:r>
              <a:rPr lang="nl-NL" sz="3600" dirty="0" err="1"/>
              <a:t>and</a:t>
            </a:r>
            <a:r>
              <a:rPr lang="nl-NL" sz="3600" dirty="0"/>
              <a:t> </a:t>
            </a:r>
            <a:r>
              <a:rPr lang="nl-NL" sz="3600" dirty="0" err="1"/>
              <a:t>how</a:t>
            </a:r>
            <a:r>
              <a:rPr lang="nl-NL" sz="3600" dirty="0"/>
              <a:t> </a:t>
            </a:r>
            <a:r>
              <a:rPr lang="nl-NL" sz="3600" dirty="0" err="1"/>
              <a:t>to</a:t>
            </a:r>
            <a:r>
              <a:rPr lang="nl-NL" sz="3600" dirty="0"/>
              <a:t> </a:t>
            </a:r>
            <a:r>
              <a:rPr lang="nl-NL" sz="3600" dirty="0" err="1"/>
              <a:t>use</a:t>
            </a:r>
            <a:r>
              <a:rPr lang="nl-NL" sz="3600" dirty="0"/>
              <a:t> dataflows</a:t>
            </a:r>
          </a:p>
          <a:p>
            <a:r>
              <a:rPr lang="nl-NL" sz="3600" dirty="0"/>
              <a:t>Common Data Model </a:t>
            </a:r>
            <a:r>
              <a:rPr lang="nl-NL" sz="3600" dirty="0" err="1"/>
              <a:t>integration</a:t>
            </a:r>
            <a:endParaRPr lang="nl-NL" sz="3600" dirty="0"/>
          </a:p>
          <a:p>
            <a:r>
              <a:rPr lang="nl-NL" sz="3600" dirty="0"/>
              <a:t>Azure Data Lake Storage gen2 </a:t>
            </a:r>
            <a:r>
              <a:rPr lang="nl-NL" sz="3600" dirty="0" err="1"/>
              <a:t>integration</a:t>
            </a:r>
            <a:endParaRPr lang="nl-NL" sz="3600" dirty="0"/>
          </a:p>
          <a:p>
            <a:r>
              <a:rPr lang="nl-NL" sz="3600" dirty="0"/>
              <a:t>AI features</a:t>
            </a:r>
          </a:p>
          <a:p>
            <a:endParaRPr lang="nl-NL" sz="3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2792395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61942DDB-841E-4F57-9FD7-13A4829772C4}"/>
              </a:ext>
            </a:extLst>
          </p:cNvPr>
          <p:cNvSpPr txBox="1">
            <a:spLocks/>
          </p:cNvSpPr>
          <p:nvPr/>
        </p:nvSpPr>
        <p:spPr>
          <a:xfrm>
            <a:off x="5826524" y="1363966"/>
            <a:ext cx="5086168" cy="1994158"/>
          </a:xfrm>
          <a:prstGeom prst="rect">
            <a:avLst/>
          </a:prstGeom>
          <a:noFill/>
        </p:spPr>
        <p:txBody>
          <a:bodyPr vert="horz" wrap="square" lIns="182854" tIns="146283" rIns="182854" bIns="146283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00" kern="1200" spc="0" baseline="0">
                <a:solidFill>
                  <a:schemeClr val="bg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150000"/>
              </a:lnSpc>
            </a:pPr>
            <a:r>
              <a:rPr lang="en-US" sz="3999" dirty="0">
                <a:solidFill>
                  <a:srgbClr val="3F454F"/>
                </a:solidFill>
              </a:rPr>
              <a:t>Dave Ruijter</a:t>
            </a:r>
          </a:p>
          <a:p>
            <a:pPr defTabSz="932563"/>
            <a:r>
              <a:rPr lang="en-US" sz="2800" dirty="0">
                <a:solidFill>
                  <a:srgbClr val="F2C818"/>
                </a:solidFill>
                <a:latin typeface="segoe ui"/>
              </a:rPr>
              <a:t>Data &amp; AI Consultant</a:t>
            </a:r>
          </a:p>
          <a:p>
            <a:pPr defTabSz="932563"/>
            <a:r>
              <a:rPr lang="en-US" sz="2800" dirty="0">
                <a:solidFill>
                  <a:srgbClr val="F2C818"/>
                </a:solidFill>
                <a:latin typeface="segoe ui"/>
              </a:rPr>
              <a:t>Macaw Netherlands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6265541E-DD70-48D5-80A4-46BEB080CE99}"/>
              </a:ext>
            </a:extLst>
          </p:cNvPr>
          <p:cNvSpPr txBox="1">
            <a:spLocks/>
          </p:cNvSpPr>
          <p:nvPr/>
        </p:nvSpPr>
        <p:spPr>
          <a:xfrm>
            <a:off x="6446837" y="2587048"/>
            <a:ext cx="4603178" cy="2662814"/>
          </a:xfrm>
          <a:prstGeom prst="rect">
            <a:avLst/>
          </a:prstGeom>
        </p:spPr>
        <p:txBody>
          <a:bodyPr vert="horz" lIns="72000" tIns="36000" rIns="72000" bIns="36000" rtlCol="0" anchor="b" anchorCtr="0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nl-NL" sz="2000" dirty="0">
                <a:solidFill>
                  <a:srgbClr val="403C35"/>
                </a:solidFill>
                <a:latin typeface="Bitter"/>
              </a:rPr>
              <a:t>dave.ruijter@macaw.nl</a:t>
            </a:r>
          </a:p>
          <a:p>
            <a:pPr>
              <a:lnSpc>
                <a:spcPct val="150000"/>
              </a:lnSpc>
            </a:pPr>
            <a:r>
              <a:rPr lang="nl-NL" sz="2000" dirty="0">
                <a:solidFill>
                  <a:srgbClr val="403C35"/>
                </a:solidFill>
                <a:latin typeface="Bitter"/>
              </a:rPr>
              <a:t>@</a:t>
            </a:r>
            <a:r>
              <a:rPr lang="nl-NL" sz="2000" dirty="0" err="1">
                <a:solidFill>
                  <a:srgbClr val="403C35"/>
                </a:solidFill>
                <a:latin typeface="Bitter"/>
              </a:rPr>
              <a:t>DaveRuijter</a:t>
            </a:r>
            <a:br>
              <a:rPr lang="nl-NL" sz="2000" dirty="0">
                <a:solidFill>
                  <a:srgbClr val="403C35"/>
                </a:solidFill>
                <a:latin typeface="Bitter"/>
              </a:rPr>
            </a:br>
            <a:r>
              <a:rPr lang="nl-NL" sz="2000" dirty="0" err="1">
                <a:solidFill>
                  <a:srgbClr val="403C35"/>
                </a:solidFill>
                <a:latin typeface="Bitter"/>
              </a:rPr>
              <a:t>daveruijter</a:t>
            </a:r>
            <a:endParaRPr lang="nl-NL" sz="2000" dirty="0">
              <a:solidFill>
                <a:srgbClr val="403C35"/>
              </a:solidFill>
              <a:latin typeface="Bitter"/>
            </a:endParaRPr>
          </a:p>
          <a:p>
            <a:pPr>
              <a:lnSpc>
                <a:spcPct val="150000"/>
              </a:lnSpc>
            </a:pPr>
            <a:r>
              <a:rPr lang="nl-NL" sz="2000" dirty="0">
                <a:solidFill>
                  <a:srgbClr val="403C35"/>
                </a:solidFill>
                <a:latin typeface="Bitter"/>
              </a:rPr>
              <a:t>moderndata.ai</a:t>
            </a:r>
          </a:p>
        </p:txBody>
      </p:sp>
      <p:pic>
        <p:nvPicPr>
          <p:cNvPr id="23" name="Picture 4" descr="Gerelateerde afbeelding">
            <a:extLst>
              <a:ext uri="{FF2B5EF4-FFF2-40B4-BE49-F238E27FC236}">
                <a16:creationId xmlns:a16="http://schemas.microsoft.com/office/drawing/2014/main" id="{91EC1540-EBAF-4B9F-8497-748C13F39B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rgbClr val="403C35">
                <a:lumMod val="50000"/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70" t="30052" r="27835" b="29835"/>
          <a:stretch/>
        </p:blipFill>
        <p:spPr bwMode="auto">
          <a:xfrm>
            <a:off x="6005420" y="4412950"/>
            <a:ext cx="367827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6" descr="Afbeeldingsresultaat voor twitter">
            <a:extLst>
              <a:ext uri="{FF2B5EF4-FFF2-40B4-BE49-F238E27FC236}">
                <a16:creationId xmlns:a16="http://schemas.microsoft.com/office/drawing/2014/main" id="{3B8ED2EB-5514-4801-913D-CD59E11CF2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403C35">
                <a:lumMod val="50000"/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7333" y="3971239"/>
            <a:ext cx="324000" cy="3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0F7A5B3-8707-4B69-BBAC-7552F05E34D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333" y="3437815"/>
            <a:ext cx="540000" cy="540000"/>
          </a:xfrm>
          <a:prstGeom prst="rect">
            <a:avLst/>
          </a:prstGeom>
        </p:spPr>
      </p:pic>
      <p:sp>
        <p:nvSpPr>
          <p:cNvPr id="28" name="Oval 27">
            <a:extLst>
              <a:ext uri="{FF2B5EF4-FFF2-40B4-BE49-F238E27FC236}">
                <a16:creationId xmlns:a16="http://schemas.microsoft.com/office/drawing/2014/main" id="{EF6C56F1-5F85-4609-B018-11EAAA2295E3}"/>
              </a:ext>
            </a:extLst>
          </p:cNvPr>
          <p:cNvSpPr>
            <a:spLocks noChangeAspect="1"/>
          </p:cNvSpPr>
          <p:nvPr/>
        </p:nvSpPr>
        <p:spPr bwMode="auto">
          <a:xfrm>
            <a:off x="1523783" y="1189087"/>
            <a:ext cx="3259494" cy="3318048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9" name="Freeform 90">
            <a:extLst>
              <a:ext uri="{FF2B5EF4-FFF2-40B4-BE49-F238E27FC236}">
                <a16:creationId xmlns:a16="http://schemas.microsoft.com/office/drawing/2014/main" id="{DEDFBB87-5F62-4E0A-8228-1C4EF24DE790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036933" y="4928875"/>
            <a:ext cx="304801" cy="304800"/>
          </a:xfrm>
          <a:custGeom>
            <a:avLst/>
            <a:gdLst>
              <a:gd name="T0" fmla="*/ 64 w 128"/>
              <a:gd name="T1" fmla="*/ 0 h 128"/>
              <a:gd name="T2" fmla="*/ 0 w 128"/>
              <a:gd name="T3" fmla="*/ 64 h 128"/>
              <a:gd name="T4" fmla="*/ 64 w 128"/>
              <a:gd name="T5" fmla="*/ 128 h 128"/>
              <a:gd name="T6" fmla="*/ 128 w 128"/>
              <a:gd name="T7" fmla="*/ 64 h 128"/>
              <a:gd name="T8" fmla="*/ 64 w 128"/>
              <a:gd name="T9" fmla="*/ 0 h 128"/>
              <a:gd name="T10" fmla="*/ 115 w 128"/>
              <a:gd name="T11" fmla="*/ 40 h 128"/>
              <a:gd name="T12" fmla="*/ 90 w 128"/>
              <a:gd name="T13" fmla="*/ 40 h 128"/>
              <a:gd name="T14" fmla="*/ 79 w 128"/>
              <a:gd name="T15" fmla="*/ 11 h 128"/>
              <a:gd name="T16" fmla="*/ 115 w 128"/>
              <a:gd name="T17" fmla="*/ 40 h 128"/>
              <a:gd name="T18" fmla="*/ 120 w 128"/>
              <a:gd name="T19" fmla="*/ 64 h 128"/>
              <a:gd name="T20" fmla="*/ 118 w 128"/>
              <a:gd name="T21" fmla="*/ 80 h 128"/>
              <a:gd name="T22" fmla="*/ 91 w 128"/>
              <a:gd name="T23" fmla="*/ 80 h 128"/>
              <a:gd name="T24" fmla="*/ 91 w 128"/>
              <a:gd name="T25" fmla="*/ 64 h 128"/>
              <a:gd name="T26" fmla="*/ 91 w 128"/>
              <a:gd name="T27" fmla="*/ 48 h 128"/>
              <a:gd name="T28" fmla="*/ 118 w 128"/>
              <a:gd name="T29" fmla="*/ 48 h 128"/>
              <a:gd name="T30" fmla="*/ 120 w 128"/>
              <a:gd name="T31" fmla="*/ 64 h 128"/>
              <a:gd name="T32" fmla="*/ 64 w 128"/>
              <a:gd name="T33" fmla="*/ 120 h 128"/>
              <a:gd name="T34" fmla="*/ 47 w 128"/>
              <a:gd name="T35" fmla="*/ 88 h 128"/>
              <a:gd name="T36" fmla="*/ 81 w 128"/>
              <a:gd name="T37" fmla="*/ 88 h 128"/>
              <a:gd name="T38" fmla="*/ 64 w 128"/>
              <a:gd name="T39" fmla="*/ 120 h 128"/>
              <a:gd name="T40" fmla="*/ 46 w 128"/>
              <a:gd name="T41" fmla="*/ 80 h 128"/>
              <a:gd name="T42" fmla="*/ 45 w 128"/>
              <a:gd name="T43" fmla="*/ 64 h 128"/>
              <a:gd name="T44" fmla="*/ 46 w 128"/>
              <a:gd name="T45" fmla="*/ 48 h 128"/>
              <a:gd name="T46" fmla="*/ 83 w 128"/>
              <a:gd name="T47" fmla="*/ 48 h 128"/>
              <a:gd name="T48" fmla="*/ 83 w 128"/>
              <a:gd name="T49" fmla="*/ 64 h 128"/>
              <a:gd name="T50" fmla="*/ 83 w 128"/>
              <a:gd name="T51" fmla="*/ 80 h 128"/>
              <a:gd name="T52" fmla="*/ 46 w 128"/>
              <a:gd name="T53" fmla="*/ 80 h 128"/>
              <a:gd name="T54" fmla="*/ 8 w 128"/>
              <a:gd name="T55" fmla="*/ 64 h 128"/>
              <a:gd name="T56" fmla="*/ 11 w 128"/>
              <a:gd name="T57" fmla="*/ 48 h 128"/>
              <a:gd name="T58" fmla="*/ 38 w 128"/>
              <a:gd name="T59" fmla="*/ 48 h 128"/>
              <a:gd name="T60" fmla="*/ 37 w 128"/>
              <a:gd name="T61" fmla="*/ 64 h 128"/>
              <a:gd name="T62" fmla="*/ 38 w 128"/>
              <a:gd name="T63" fmla="*/ 80 h 128"/>
              <a:gd name="T64" fmla="*/ 11 w 128"/>
              <a:gd name="T65" fmla="*/ 80 h 128"/>
              <a:gd name="T66" fmla="*/ 8 w 128"/>
              <a:gd name="T67" fmla="*/ 64 h 128"/>
              <a:gd name="T68" fmla="*/ 64 w 128"/>
              <a:gd name="T69" fmla="*/ 8 h 128"/>
              <a:gd name="T70" fmla="*/ 81 w 128"/>
              <a:gd name="T71" fmla="*/ 40 h 128"/>
              <a:gd name="T72" fmla="*/ 47 w 128"/>
              <a:gd name="T73" fmla="*/ 40 h 128"/>
              <a:gd name="T74" fmla="*/ 64 w 128"/>
              <a:gd name="T75" fmla="*/ 8 h 128"/>
              <a:gd name="T76" fmla="*/ 49 w 128"/>
              <a:gd name="T77" fmla="*/ 11 h 128"/>
              <a:gd name="T78" fmla="*/ 39 w 128"/>
              <a:gd name="T79" fmla="*/ 40 h 128"/>
              <a:gd name="T80" fmla="*/ 14 w 128"/>
              <a:gd name="T81" fmla="*/ 40 h 128"/>
              <a:gd name="T82" fmla="*/ 49 w 128"/>
              <a:gd name="T83" fmla="*/ 11 h 128"/>
              <a:gd name="T84" fmla="*/ 14 w 128"/>
              <a:gd name="T85" fmla="*/ 88 h 128"/>
              <a:gd name="T86" fmla="*/ 39 w 128"/>
              <a:gd name="T87" fmla="*/ 88 h 128"/>
              <a:gd name="T88" fmla="*/ 49 w 128"/>
              <a:gd name="T89" fmla="*/ 118 h 128"/>
              <a:gd name="T90" fmla="*/ 14 w 128"/>
              <a:gd name="T91" fmla="*/ 88 h 128"/>
              <a:gd name="T92" fmla="*/ 79 w 128"/>
              <a:gd name="T93" fmla="*/ 118 h 128"/>
              <a:gd name="T94" fmla="*/ 90 w 128"/>
              <a:gd name="T95" fmla="*/ 88 h 128"/>
              <a:gd name="T96" fmla="*/ 115 w 128"/>
              <a:gd name="T97" fmla="*/ 88 h 128"/>
              <a:gd name="T98" fmla="*/ 79 w 128"/>
              <a:gd name="T99" fmla="*/ 11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28" h="128">
                <a:moveTo>
                  <a:pt x="64" y="0"/>
                </a:moveTo>
                <a:cubicBezTo>
                  <a:pt x="29" y="0"/>
                  <a:pt x="0" y="29"/>
                  <a:pt x="0" y="64"/>
                </a:cubicBezTo>
                <a:cubicBezTo>
                  <a:pt x="0" y="100"/>
                  <a:pt x="29" y="128"/>
                  <a:pt x="64" y="128"/>
                </a:cubicBezTo>
                <a:cubicBezTo>
                  <a:pt x="100" y="128"/>
                  <a:pt x="128" y="100"/>
                  <a:pt x="128" y="64"/>
                </a:cubicBezTo>
                <a:cubicBezTo>
                  <a:pt x="128" y="29"/>
                  <a:pt x="100" y="0"/>
                  <a:pt x="64" y="0"/>
                </a:cubicBezTo>
                <a:moveTo>
                  <a:pt x="115" y="40"/>
                </a:moveTo>
                <a:cubicBezTo>
                  <a:pt x="90" y="40"/>
                  <a:pt x="90" y="40"/>
                  <a:pt x="90" y="40"/>
                </a:cubicBezTo>
                <a:cubicBezTo>
                  <a:pt x="88" y="29"/>
                  <a:pt x="84" y="18"/>
                  <a:pt x="79" y="11"/>
                </a:cubicBezTo>
                <a:cubicBezTo>
                  <a:pt x="95" y="15"/>
                  <a:pt x="108" y="26"/>
                  <a:pt x="115" y="40"/>
                </a:cubicBezTo>
                <a:moveTo>
                  <a:pt x="120" y="64"/>
                </a:moveTo>
                <a:cubicBezTo>
                  <a:pt x="120" y="70"/>
                  <a:pt x="120" y="75"/>
                  <a:pt x="118" y="80"/>
                </a:cubicBezTo>
                <a:cubicBezTo>
                  <a:pt x="91" y="80"/>
                  <a:pt x="91" y="80"/>
                  <a:pt x="91" y="80"/>
                </a:cubicBezTo>
                <a:cubicBezTo>
                  <a:pt x="91" y="75"/>
                  <a:pt x="91" y="70"/>
                  <a:pt x="91" y="64"/>
                </a:cubicBezTo>
                <a:cubicBezTo>
                  <a:pt x="91" y="59"/>
                  <a:pt x="91" y="54"/>
                  <a:pt x="91" y="48"/>
                </a:cubicBezTo>
                <a:cubicBezTo>
                  <a:pt x="118" y="48"/>
                  <a:pt x="118" y="48"/>
                  <a:pt x="118" y="48"/>
                </a:cubicBezTo>
                <a:cubicBezTo>
                  <a:pt x="120" y="53"/>
                  <a:pt x="120" y="59"/>
                  <a:pt x="120" y="64"/>
                </a:cubicBezTo>
                <a:moveTo>
                  <a:pt x="64" y="120"/>
                </a:moveTo>
                <a:cubicBezTo>
                  <a:pt x="58" y="120"/>
                  <a:pt x="51" y="108"/>
                  <a:pt x="47" y="88"/>
                </a:cubicBezTo>
                <a:cubicBezTo>
                  <a:pt x="81" y="88"/>
                  <a:pt x="81" y="88"/>
                  <a:pt x="81" y="88"/>
                </a:cubicBezTo>
                <a:cubicBezTo>
                  <a:pt x="78" y="108"/>
                  <a:pt x="71" y="120"/>
                  <a:pt x="64" y="120"/>
                </a:cubicBezTo>
                <a:moveTo>
                  <a:pt x="46" y="80"/>
                </a:moveTo>
                <a:cubicBezTo>
                  <a:pt x="46" y="75"/>
                  <a:pt x="45" y="70"/>
                  <a:pt x="45" y="64"/>
                </a:cubicBezTo>
                <a:cubicBezTo>
                  <a:pt x="45" y="59"/>
                  <a:pt x="46" y="53"/>
                  <a:pt x="46" y="48"/>
                </a:cubicBezTo>
                <a:cubicBezTo>
                  <a:pt x="83" y="48"/>
                  <a:pt x="83" y="48"/>
                  <a:pt x="83" y="48"/>
                </a:cubicBezTo>
                <a:cubicBezTo>
                  <a:pt x="83" y="53"/>
                  <a:pt x="83" y="59"/>
                  <a:pt x="83" y="64"/>
                </a:cubicBezTo>
                <a:cubicBezTo>
                  <a:pt x="83" y="70"/>
                  <a:pt x="83" y="75"/>
                  <a:pt x="83" y="80"/>
                </a:cubicBezTo>
                <a:lnTo>
                  <a:pt x="46" y="80"/>
                </a:lnTo>
                <a:close/>
                <a:moveTo>
                  <a:pt x="8" y="64"/>
                </a:moveTo>
                <a:cubicBezTo>
                  <a:pt x="8" y="59"/>
                  <a:pt x="9" y="53"/>
                  <a:pt x="11" y="48"/>
                </a:cubicBezTo>
                <a:cubicBezTo>
                  <a:pt x="38" y="48"/>
                  <a:pt x="38" y="48"/>
                  <a:pt x="38" y="48"/>
                </a:cubicBezTo>
                <a:cubicBezTo>
                  <a:pt x="38" y="54"/>
                  <a:pt x="37" y="59"/>
                  <a:pt x="37" y="64"/>
                </a:cubicBezTo>
                <a:cubicBezTo>
                  <a:pt x="37" y="70"/>
                  <a:pt x="38" y="75"/>
                  <a:pt x="38" y="80"/>
                </a:cubicBezTo>
                <a:cubicBezTo>
                  <a:pt x="11" y="80"/>
                  <a:pt x="11" y="80"/>
                  <a:pt x="11" y="80"/>
                </a:cubicBezTo>
                <a:cubicBezTo>
                  <a:pt x="9" y="75"/>
                  <a:pt x="8" y="70"/>
                  <a:pt x="8" y="64"/>
                </a:cubicBezTo>
                <a:moveTo>
                  <a:pt x="64" y="8"/>
                </a:moveTo>
                <a:cubicBezTo>
                  <a:pt x="71" y="8"/>
                  <a:pt x="78" y="21"/>
                  <a:pt x="81" y="40"/>
                </a:cubicBezTo>
                <a:cubicBezTo>
                  <a:pt x="47" y="40"/>
                  <a:pt x="47" y="40"/>
                  <a:pt x="47" y="40"/>
                </a:cubicBezTo>
                <a:cubicBezTo>
                  <a:pt x="51" y="21"/>
                  <a:pt x="58" y="8"/>
                  <a:pt x="64" y="8"/>
                </a:cubicBezTo>
                <a:moveTo>
                  <a:pt x="49" y="11"/>
                </a:moveTo>
                <a:cubicBezTo>
                  <a:pt x="45" y="18"/>
                  <a:pt x="41" y="29"/>
                  <a:pt x="39" y="40"/>
                </a:cubicBezTo>
                <a:cubicBezTo>
                  <a:pt x="14" y="40"/>
                  <a:pt x="14" y="40"/>
                  <a:pt x="14" y="40"/>
                </a:cubicBezTo>
                <a:cubicBezTo>
                  <a:pt x="21" y="26"/>
                  <a:pt x="34" y="15"/>
                  <a:pt x="49" y="11"/>
                </a:cubicBezTo>
                <a:moveTo>
                  <a:pt x="14" y="88"/>
                </a:moveTo>
                <a:cubicBezTo>
                  <a:pt x="39" y="88"/>
                  <a:pt x="39" y="88"/>
                  <a:pt x="39" y="88"/>
                </a:cubicBezTo>
                <a:cubicBezTo>
                  <a:pt x="41" y="100"/>
                  <a:pt x="45" y="111"/>
                  <a:pt x="49" y="118"/>
                </a:cubicBezTo>
                <a:cubicBezTo>
                  <a:pt x="34" y="114"/>
                  <a:pt x="21" y="103"/>
                  <a:pt x="14" y="88"/>
                </a:cubicBezTo>
                <a:moveTo>
                  <a:pt x="79" y="118"/>
                </a:moveTo>
                <a:cubicBezTo>
                  <a:pt x="84" y="111"/>
                  <a:pt x="88" y="100"/>
                  <a:pt x="90" y="88"/>
                </a:cubicBezTo>
                <a:cubicBezTo>
                  <a:pt x="115" y="88"/>
                  <a:pt x="115" y="88"/>
                  <a:pt x="115" y="88"/>
                </a:cubicBezTo>
                <a:cubicBezTo>
                  <a:pt x="108" y="103"/>
                  <a:pt x="95" y="114"/>
                  <a:pt x="79" y="118"/>
                </a:cubicBezTo>
              </a:path>
            </a:pathLst>
          </a:custGeom>
          <a:solidFill>
            <a:srgbClr val="6E6E6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662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62F27EB2-907A-40B0-A8C0-1F419097E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41" y="686638"/>
            <a:ext cx="5792343" cy="804733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2"/>
                </a:solidFill>
              </a:rPr>
              <a:t>Download for free! </a:t>
            </a:r>
            <a:endParaRPr lang="nl-NL" sz="4400" dirty="0">
              <a:solidFill>
                <a:schemeClr val="tx2"/>
              </a:solidFill>
            </a:endParaRP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B0E9A426-43F4-4918-AB95-65A48951832E}"/>
              </a:ext>
            </a:extLst>
          </p:cNvPr>
          <p:cNvSpPr txBox="1">
            <a:spLocks/>
          </p:cNvSpPr>
          <p:nvPr/>
        </p:nvSpPr>
        <p:spPr>
          <a:xfrm>
            <a:off x="537699" y="1566533"/>
            <a:ext cx="6366338" cy="423351"/>
          </a:xfrm>
          <a:prstGeom prst="rect">
            <a:avLst/>
          </a:prstGeom>
        </p:spPr>
        <p:txBody>
          <a:bodyPr vert="horz" lIns="72000" tIns="36000" rIns="72000" bIns="36000" rtlCol="0" anchor="b" anchorCtr="0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rPr>
              <a:t>https://bit.ly/cheatsheetpbi</a:t>
            </a:r>
            <a:endParaRPr lang="nl-NL" sz="280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Segoe UI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913CB1-AE9C-431D-9031-49CB152C6B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982" t="53386"/>
          <a:stretch/>
        </p:blipFill>
        <p:spPr>
          <a:xfrm>
            <a:off x="454441" y="3922717"/>
            <a:ext cx="4468396" cy="1631946"/>
          </a:xfrm>
          <a:prstGeom prst="rect">
            <a:avLst/>
          </a:prstGeom>
        </p:spPr>
      </p:pic>
      <p:sp>
        <p:nvSpPr>
          <p:cNvPr id="45" name="Oval 44">
            <a:extLst>
              <a:ext uri="{FF2B5EF4-FFF2-40B4-BE49-F238E27FC236}">
                <a16:creationId xmlns:a16="http://schemas.microsoft.com/office/drawing/2014/main" id="{61853DDB-B8D4-42C2-9392-614A211CED55}"/>
              </a:ext>
            </a:extLst>
          </p:cNvPr>
          <p:cNvSpPr>
            <a:spLocks noChangeAspect="1"/>
          </p:cNvSpPr>
          <p:nvPr/>
        </p:nvSpPr>
        <p:spPr bwMode="auto">
          <a:xfrm>
            <a:off x="666786" y="2742339"/>
            <a:ext cx="1041022" cy="1059723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7FF51C57-0A53-409D-9FCD-4FAA428E0A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982" b="47970"/>
          <a:stretch/>
        </p:blipFill>
        <p:spPr>
          <a:xfrm>
            <a:off x="1871354" y="2284687"/>
            <a:ext cx="3972295" cy="1619322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D712388-7721-470C-A8CE-989B166308FA}"/>
              </a:ext>
            </a:extLst>
          </p:cNvPr>
          <p:cNvGrpSpPr/>
          <p:nvPr/>
        </p:nvGrpSpPr>
        <p:grpSpPr>
          <a:xfrm rot="312198">
            <a:off x="6605511" y="986446"/>
            <a:ext cx="5167364" cy="3633460"/>
            <a:chOff x="5884077" y="1537933"/>
            <a:chExt cx="3420248" cy="2672117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100430A-8F88-4E86-9878-9F2833B3D6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22177" y="1633183"/>
              <a:ext cx="3269691" cy="257686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3C80F56-16A9-44E7-9E74-9FDD59BFF0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60277" y="1585558"/>
              <a:ext cx="3269691" cy="257686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5FACE71-554F-410B-81C5-7470123A28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84077" y="1537933"/>
              <a:ext cx="3269692" cy="257686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87E4AA5-2FD2-49B5-9372-86238D5E80C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207363">
              <a:off x="6034633" y="1585558"/>
              <a:ext cx="3269692" cy="257686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8870EC95-6119-44E9-AD62-F5335F1A5A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82440">
              <a:off x="5918132" y="1588783"/>
              <a:ext cx="3269692" cy="257686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59867834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B7CA38F-FD80-4407-A7C8-92DE69523EB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4184" y="1938"/>
            <a:ext cx="6216650" cy="6992587"/>
          </a:xfrm>
          <a:solidFill>
            <a:schemeClr val="tx2"/>
          </a:solidFill>
        </p:spPr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8F8674-97BA-4127-9B34-56AF22FDF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1439862"/>
            <a:ext cx="5029201" cy="4339650"/>
          </a:xfrm>
        </p:spPr>
        <p:txBody>
          <a:bodyPr/>
          <a:lstStyle/>
          <a:p>
            <a:pPr algn="ctr"/>
            <a:r>
              <a:rPr lang="en-US" sz="6000" dirty="0"/>
              <a:t>Which </a:t>
            </a:r>
            <a:br>
              <a:rPr lang="en-US" sz="6000" dirty="0"/>
            </a:br>
            <a:r>
              <a:rPr lang="en-US" sz="6000" dirty="0"/>
              <a:t>‘data flow’ are you talking about..?</a:t>
            </a:r>
            <a:endParaRPr lang="nl-NL" sz="6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2D00EBA-8F81-423F-9620-040EC1FD1D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374406" y="1983028"/>
            <a:ext cx="5896206" cy="3301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1343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.ux0IjWTk2fqiaDiSAuRw"/>
</p:tagLst>
</file>

<file path=ppt/theme/theme1.xml><?xml version="1.0" encoding="utf-8"?>
<a:theme xmlns:a="http://schemas.openxmlformats.org/drawingml/2006/main" name="4-05140_Cross UG Summit 2017 Template">
  <a:themeElements>
    <a:clrScheme name="Custom 4">
      <a:dk1>
        <a:srgbClr val="F2C818"/>
      </a:dk1>
      <a:lt1>
        <a:srgbClr val="FFFFFF"/>
      </a:lt1>
      <a:dk2>
        <a:srgbClr val="3F454F"/>
      </a:dk2>
      <a:lt2>
        <a:srgbClr val="EAEAEA"/>
      </a:lt2>
      <a:accent1>
        <a:srgbClr val="84BD00"/>
      </a:accent1>
      <a:accent2>
        <a:srgbClr val="001E60"/>
      </a:accent2>
      <a:accent3>
        <a:srgbClr val="E4002B"/>
      </a:accent3>
      <a:accent4>
        <a:srgbClr val="FFB81C"/>
      </a:accent4>
      <a:accent5>
        <a:srgbClr val="3D1B52"/>
      </a:accent5>
      <a:accent6>
        <a:srgbClr val="2B2663"/>
      </a:accent6>
      <a:hlink>
        <a:srgbClr val="655DC0"/>
      </a:hlink>
      <a:folHlink>
        <a:srgbClr val="0095C8"/>
      </a:folHlink>
    </a:clrScheme>
    <a:fontScheme name="DC - Segoe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-Speaker-CrossUG-SummitPHX" id="{CEF4C1AA-C68D-4D1B-8805-37B771CF8222}" vid="{0AA270D2-7334-4F4C-AF12-CB499C01E31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PPT-Speaker-CrossUG-SummitPHX</Template>
  <TotalTime>0</TotalTime>
  <Words>1542</Words>
  <Application>Microsoft Office PowerPoint</Application>
  <PresentationFormat>Custom</PresentationFormat>
  <Paragraphs>287</Paragraphs>
  <Slides>42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5" baseType="lpstr">
      <vt:lpstr>Arial</vt:lpstr>
      <vt:lpstr>Arial,Sans-Serif</vt:lpstr>
      <vt:lpstr>Bitter</vt:lpstr>
      <vt:lpstr>Calibri</vt:lpstr>
      <vt:lpstr>Consolas</vt:lpstr>
      <vt:lpstr>Helvetica</vt:lpstr>
      <vt:lpstr>segoe ui</vt:lpstr>
      <vt:lpstr>segoe ui</vt:lpstr>
      <vt:lpstr>segoe ui black</vt:lpstr>
      <vt:lpstr>SegoeUI</vt:lpstr>
      <vt:lpstr>Trebuchet MS</vt:lpstr>
      <vt:lpstr>Wingdings</vt:lpstr>
      <vt:lpstr>4-05140_Cross UG Summit 2017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Agenda</vt:lpstr>
      <vt:lpstr>PowerPoint Presentation</vt:lpstr>
      <vt:lpstr>Download for free! </vt:lpstr>
      <vt:lpstr>Which  ‘data flow’ are you talking about..?</vt:lpstr>
      <vt:lpstr>What are Power BI dataflows?</vt:lpstr>
      <vt:lpstr>PowerPoint Presentation</vt:lpstr>
      <vt:lpstr>Demo!</vt:lpstr>
      <vt:lpstr>Why and when to use dataflows..</vt:lpstr>
      <vt:lpstr>Why and when use dataflows?</vt:lpstr>
      <vt:lpstr>Without dataflows, users will..</vt:lpstr>
      <vt:lpstr>Connecting to / consuming dataflows</vt:lpstr>
      <vt:lpstr>Linked Entities 🔗</vt:lpstr>
      <vt:lpstr>Computed Entities ⚡</vt:lpstr>
      <vt:lpstr>Demo!</vt:lpstr>
      <vt:lpstr>Licensing notes</vt:lpstr>
      <vt:lpstr>General notes (1)</vt:lpstr>
      <vt:lpstr>General notes (2)</vt:lpstr>
      <vt:lpstr>Common Data Model integration</vt:lpstr>
      <vt:lpstr>Common Data Model</vt:lpstr>
      <vt:lpstr>PowerPoint Presentation</vt:lpstr>
      <vt:lpstr>Azure Data Lake Storage Gen2 integration</vt:lpstr>
      <vt:lpstr>Bring your own dataflow storage</vt:lpstr>
      <vt:lpstr>PowerPoint Presentation</vt:lpstr>
      <vt:lpstr>Dataflows in Azure Data Lake</vt:lpstr>
      <vt:lpstr>Demo!</vt:lpstr>
      <vt:lpstr>General notes (ADLSgen2 integration)</vt:lpstr>
      <vt:lpstr>General notes (ADLSgen2 integration)</vt:lpstr>
      <vt:lpstr>General notes (ADLSgen2 integration)</vt:lpstr>
      <vt:lpstr>General notes (ADLSgen2 integration)</vt:lpstr>
      <vt:lpstr>AI features</vt:lpstr>
      <vt:lpstr>AI features in dataflows</vt:lpstr>
      <vt:lpstr>Demo!</vt:lpstr>
      <vt:lpstr>Roadmap for dataflows</vt:lpstr>
      <vt:lpstr>PowerPoint Presentation</vt:lpstr>
      <vt:lpstr>Power BI dataflows FAQ</vt:lpstr>
      <vt:lpstr>Session resources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2019-03-18T21:21:25Z</dcterms:created>
  <dcterms:modified xsi:type="dcterms:W3CDTF">2019-03-28T12:59:31Z</dcterms:modified>
  <cp:category/>
  <cp:contentStatus>Final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